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66"/>
  </p:notesMasterIdLst>
  <p:handoutMasterIdLst>
    <p:handoutMasterId r:id="rId67"/>
  </p:handoutMasterIdLst>
  <p:sldIdLst>
    <p:sldId id="350" r:id="rId2"/>
    <p:sldId id="306" r:id="rId3"/>
    <p:sldId id="351" r:id="rId4"/>
    <p:sldId id="308" r:id="rId5"/>
    <p:sldId id="353" r:id="rId6"/>
    <p:sldId id="354" r:id="rId7"/>
    <p:sldId id="355" r:id="rId8"/>
    <p:sldId id="418" r:id="rId9"/>
    <p:sldId id="425" r:id="rId10"/>
    <p:sldId id="424" r:id="rId11"/>
    <p:sldId id="426" r:id="rId12"/>
    <p:sldId id="427" r:id="rId13"/>
    <p:sldId id="428" r:id="rId14"/>
    <p:sldId id="419" r:id="rId15"/>
    <p:sldId id="410" r:id="rId16"/>
    <p:sldId id="357" r:id="rId17"/>
    <p:sldId id="358" r:id="rId18"/>
    <p:sldId id="359" r:id="rId19"/>
    <p:sldId id="393" r:id="rId20"/>
    <p:sldId id="417" r:id="rId21"/>
    <p:sldId id="434" r:id="rId22"/>
    <p:sldId id="435" r:id="rId23"/>
    <p:sldId id="436" r:id="rId24"/>
    <p:sldId id="430" r:id="rId25"/>
    <p:sldId id="432" r:id="rId26"/>
    <p:sldId id="433" r:id="rId27"/>
    <p:sldId id="437" r:id="rId28"/>
    <p:sldId id="431" r:id="rId29"/>
    <p:sldId id="420" r:id="rId30"/>
    <p:sldId id="438" r:id="rId31"/>
    <p:sldId id="421" r:id="rId32"/>
    <p:sldId id="439" r:id="rId33"/>
    <p:sldId id="422" r:id="rId34"/>
    <p:sldId id="423" r:id="rId35"/>
    <p:sldId id="377" r:id="rId36"/>
    <p:sldId id="392" r:id="rId37"/>
    <p:sldId id="310" r:id="rId38"/>
    <p:sldId id="362" r:id="rId39"/>
    <p:sldId id="367" r:id="rId40"/>
    <p:sldId id="440" r:id="rId41"/>
    <p:sldId id="391" r:id="rId42"/>
    <p:sldId id="400" r:id="rId43"/>
    <p:sldId id="411" r:id="rId44"/>
    <p:sldId id="402" r:id="rId45"/>
    <p:sldId id="397" r:id="rId46"/>
    <p:sldId id="398" r:id="rId47"/>
    <p:sldId id="399" r:id="rId48"/>
    <p:sldId id="356" r:id="rId49"/>
    <p:sldId id="337" r:id="rId50"/>
    <p:sldId id="320" r:id="rId51"/>
    <p:sldId id="441" r:id="rId52"/>
    <p:sldId id="442" r:id="rId53"/>
    <p:sldId id="443" r:id="rId54"/>
    <p:sldId id="407" r:id="rId55"/>
    <p:sldId id="408" r:id="rId56"/>
    <p:sldId id="409" r:id="rId57"/>
    <p:sldId id="415" r:id="rId58"/>
    <p:sldId id="412" r:id="rId59"/>
    <p:sldId id="413" r:id="rId60"/>
    <p:sldId id="414" r:id="rId61"/>
    <p:sldId id="396" r:id="rId62"/>
    <p:sldId id="429" r:id="rId63"/>
    <p:sldId id="406" r:id="rId64"/>
    <p:sldId id="30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61386" autoAdjust="0"/>
  </p:normalViewPr>
  <p:slideViewPr>
    <p:cSldViewPr snapToGrid="0">
      <p:cViewPr varScale="1">
        <p:scale>
          <a:sx n="77" d="100"/>
          <a:sy n="77" d="100"/>
        </p:scale>
        <p:origin x="76" y="60"/>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10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F561B-984C-4C9C-A47F-C2C16A497406}" type="datetimeFigureOut">
              <a:rPr lang="en-US" smtClean="0"/>
              <a:t>2/24/2015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E36C8E-C91B-4ADD-A306-307DE034F808}" type="slidenum">
              <a:rPr lang="en-US" smtClean="0"/>
              <a:t>‹#›</a:t>
            </a:fld>
            <a:endParaRPr lang="en-US"/>
          </a:p>
        </p:txBody>
      </p:sp>
    </p:spTree>
    <p:extLst>
      <p:ext uri="{BB962C8B-B14F-4D97-AF65-F5344CB8AC3E}">
        <p14:creationId xmlns:p14="http://schemas.microsoft.com/office/powerpoint/2010/main" val="2456269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02507-6839-4361-9C5C-1DB478ECE0DA}" type="datetimeFigureOut">
              <a:rPr lang="en-US" smtClean="0"/>
              <a:t>2/24/2015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C7CBB-A5BC-415B-AC87-1C6904020756}" type="slidenum">
              <a:rPr lang="en-US" smtClean="0"/>
              <a:t>‹#›</a:t>
            </a:fld>
            <a:endParaRPr lang="en-US"/>
          </a:p>
        </p:txBody>
      </p:sp>
    </p:spTree>
    <p:extLst>
      <p:ext uri="{BB962C8B-B14F-4D97-AF65-F5344CB8AC3E}">
        <p14:creationId xmlns:p14="http://schemas.microsoft.com/office/powerpoint/2010/main" val="245701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and welcome to the last talk of the day, sorry that you got stuck with me.  We</a:t>
            </a:r>
            <a:r>
              <a:rPr lang="en-US" baseline="0" dirty="0" smtClean="0"/>
              <a:t> always want to end of a high note of telling people how they’re doing programming completely wrong, and you won’t be disappointed today.  </a:t>
            </a:r>
          </a:p>
          <a:p>
            <a:endParaRPr lang="en-US" baseline="0" dirty="0" smtClean="0"/>
          </a:p>
          <a:p>
            <a:r>
              <a:rPr lang="en-US" baseline="0" dirty="0" smtClean="0"/>
              <a:t>Today, my task is to tell how we’re doing it all wrong with promises, you know, the new kid on the block that everyone’s starting to use now.  And how better than to have John McCarthy of Lisp fame telling us that we’re doing programming completely wrong!</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a:t>
            </a:fld>
            <a:endParaRPr lang="en-US"/>
          </a:p>
        </p:txBody>
      </p:sp>
    </p:spTree>
    <p:extLst>
      <p:ext uri="{BB962C8B-B14F-4D97-AF65-F5344CB8AC3E}">
        <p14:creationId xmlns:p14="http://schemas.microsoft.com/office/powerpoint/2010/main" val="2087490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11</a:t>
            </a:fld>
            <a:endParaRPr lang="en-US"/>
          </a:p>
        </p:txBody>
      </p:sp>
    </p:spTree>
    <p:extLst>
      <p:ext uri="{BB962C8B-B14F-4D97-AF65-F5344CB8AC3E}">
        <p14:creationId xmlns:p14="http://schemas.microsoft.com/office/powerpoint/2010/main" val="1806154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Explain usage at Netflix</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12</a:t>
            </a:fld>
            <a:endParaRPr lang="en-US"/>
          </a:p>
        </p:txBody>
      </p:sp>
    </p:spTree>
    <p:extLst>
      <p:ext uri="{BB962C8B-B14F-4D97-AF65-F5344CB8AC3E}">
        <p14:creationId xmlns:p14="http://schemas.microsoft.com/office/powerpoint/2010/main" val="3788386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Explain usage at Netflix</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13</a:t>
            </a:fld>
            <a:endParaRPr lang="en-US"/>
          </a:p>
        </p:txBody>
      </p:sp>
    </p:spTree>
    <p:extLst>
      <p:ext uri="{BB962C8B-B14F-4D97-AF65-F5344CB8AC3E}">
        <p14:creationId xmlns:p14="http://schemas.microsoft.com/office/powerpoint/2010/main" val="11601913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world of</a:t>
            </a:r>
            <a:r>
              <a:rPr lang="en-US" baseline="0" dirty="0" smtClean="0"/>
              <a:t> application development is changing, we are constantly connected to any number of data sources at once. Take for example your phone, it gets texts, GPS, twitter updates, accelerometer movements, and many more things.  In fact, it’s hard to find a modern app or device that doesn’t have many connections to it.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data of course comes in many forms, whether it is stock tickers, RSS feeds, GPS feeds, servers, mouse events and even social media.  All of these of course, are databases in one form or another, but in some cases the data just doesn’t exist yet.  This mouse here in my hand is a database, as it has infinite amounts of mouse movements clicks and other data, so wouldn’t be it nice to be able to write queries for it?   Wouldn’t it be nice to say the same for all these data sources?</a:t>
            </a:r>
            <a:endParaRPr lang="en-US" dirty="0" smtClean="0"/>
          </a:p>
          <a:p>
            <a:endParaRPr lang="en-US" dirty="0" smtClean="0"/>
          </a:p>
          <a:p>
            <a:r>
              <a:rPr lang="en-US" dirty="0" smtClean="0"/>
              <a:t>How</a:t>
            </a:r>
            <a:r>
              <a:rPr lang="en-US" baseline="0" dirty="0" smtClean="0"/>
              <a:t> do you do advanced queries over social media in order to see what’s trending</a:t>
            </a:r>
          </a:p>
          <a:p>
            <a:r>
              <a:rPr lang="en-US" baseline="0" dirty="0" smtClean="0"/>
              <a:t>Lots of data over a small period of time that you want to react to</a:t>
            </a:r>
          </a:p>
          <a:p>
            <a:r>
              <a:rPr lang="en-US" dirty="0" smtClean="0"/>
              <a:t>Now,</a:t>
            </a:r>
            <a:r>
              <a:rPr lang="en-US" baseline="0" dirty="0" smtClean="0"/>
              <a:t> let’s say you want to add another data source?  Add in YouTube?</a:t>
            </a:r>
          </a:p>
          <a:p>
            <a:endParaRPr lang="en-US" baseline="0" dirty="0" smtClean="0"/>
          </a:p>
          <a:p>
            <a:r>
              <a:rPr lang="en-US" baseline="0" dirty="0" smtClean="0"/>
              <a:t>Reaction time is of the essence when dealing with real-time data (don’t want to know what’s trending 5 minutes ago, but *right now*)</a:t>
            </a:r>
          </a:p>
          <a:p>
            <a:r>
              <a:rPr lang="en-US" baseline="0" dirty="0" smtClean="0"/>
              <a:t>Want to be able to compose this with any number of other data sources, either internally or externally (such as user’s interaction with the app, e.g., tagging and commenting)</a:t>
            </a:r>
          </a:p>
          <a:p>
            <a:endParaRPr lang="en-US" baseline="0" dirty="0" smtClean="0"/>
          </a:p>
          <a:p>
            <a:r>
              <a:rPr lang="en-US" baseline="0" dirty="0" smtClean="0"/>
              <a:t>Coordinating these data sources today is very difficult, and that’s the point of the Reactive Extensions, to unify them all</a:t>
            </a:r>
          </a:p>
        </p:txBody>
      </p:sp>
      <p:sp>
        <p:nvSpPr>
          <p:cNvPr id="4" name="Slide Number Placeholder 3"/>
          <p:cNvSpPr>
            <a:spLocks noGrp="1"/>
          </p:cNvSpPr>
          <p:nvPr>
            <p:ph type="sldNum" sz="quarter" idx="10"/>
          </p:nvPr>
        </p:nvSpPr>
        <p:spPr/>
        <p:txBody>
          <a:bodyPr/>
          <a:lstStyle/>
          <a:p>
            <a:fld id="{255C7CBB-A5BC-415B-AC87-1C6904020756}" type="slidenum">
              <a:rPr lang="en-US" smtClean="0"/>
              <a:t>14</a:t>
            </a:fld>
            <a:endParaRPr lang="en-US"/>
          </a:p>
        </p:txBody>
      </p:sp>
    </p:spTree>
    <p:extLst>
      <p:ext uri="{BB962C8B-B14F-4D97-AF65-F5344CB8AC3E}">
        <p14:creationId xmlns:p14="http://schemas.microsoft.com/office/powerpoint/2010/main" val="3874851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face it, asynchronous programming is annoying to say the very least.  How many abstractions do we really need?  In JavaScript, we have no choice but to face up to this fact, since we’re in a single threaded environment.</a:t>
            </a:r>
            <a:r>
              <a:rPr lang="en-US" baseline="0" dirty="0" smtClean="0"/>
              <a:t>  Our only real built in mechanisms were callbacks and events.  Coordinating all of these things together eventually get you like this poor kid trying to catch the water.  It isn’t happening…</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15</a:t>
            </a:fld>
            <a:endParaRPr lang="en-US"/>
          </a:p>
        </p:txBody>
      </p:sp>
    </p:spTree>
    <p:extLst>
      <p:ext uri="{BB962C8B-B14F-4D97-AF65-F5344CB8AC3E}">
        <p14:creationId xmlns:p14="http://schemas.microsoft.com/office/powerpoint/2010/main" val="21821915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problem</a:t>
            </a:r>
            <a:r>
              <a:rPr lang="en-US" baseline="0" dirty="0" smtClean="0"/>
              <a:t> around asynchronous and event-based programming became such a problem that a former US President, who is also known for his speech in which he said “</a:t>
            </a:r>
            <a:r>
              <a:rPr lang="en-US" baseline="0" dirty="0" err="1" smtClean="0"/>
              <a:t>Ich</a:t>
            </a:r>
            <a:r>
              <a:rPr lang="en-US" baseline="0" dirty="0" smtClean="0"/>
              <a:t> bin </a:t>
            </a:r>
            <a:r>
              <a:rPr lang="en-US" baseline="0" dirty="0" err="1" smtClean="0"/>
              <a:t>ein</a:t>
            </a:r>
            <a:r>
              <a:rPr lang="en-US" baseline="0" dirty="0" smtClean="0"/>
              <a:t> Berliner”, weighed in.  He said we choose to solve asynchronous programming and do other things, not because they are easy, but because they are hard.</a:t>
            </a:r>
          </a:p>
          <a:p>
            <a:endParaRPr lang="en-US" baseline="0" dirty="0" smtClean="0"/>
          </a:p>
          <a:p>
            <a:r>
              <a:rPr lang="en-US" baseline="0" dirty="0" smtClean="0"/>
              <a:t>Click – citation needed, argh.  Thank you Wikipedia!</a:t>
            </a:r>
            <a:endParaRPr lang="en-US" dirty="0" smtClean="0"/>
          </a:p>
          <a:p>
            <a:endParaRPr lang="en-US" dirty="0" smtClean="0"/>
          </a:p>
          <a:p>
            <a:r>
              <a:rPr lang="en-US" dirty="0" smtClean="0"/>
              <a:t>http://en.wikipedia.org/wiki/We_choose_to_go_to_the_Moon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16</a:t>
            </a:fld>
            <a:endParaRPr lang="en-US"/>
          </a:p>
        </p:txBody>
      </p:sp>
    </p:spTree>
    <p:extLst>
      <p:ext uri="{BB962C8B-B14F-4D97-AF65-F5344CB8AC3E}">
        <p14:creationId xmlns:p14="http://schemas.microsoft.com/office/powerpoint/2010/main" val="3376196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JavaScript developers,</a:t>
            </a:r>
            <a:r>
              <a:rPr lang="en-US" baseline="0" dirty="0" smtClean="0"/>
              <a:t> we’re very used to callbacks and programming in a continuation passing style. </a:t>
            </a:r>
            <a:r>
              <a:rPr lang="en-US" dirty="0" smtClean="0"/>
              <a:t>Now callback hell is a very real thing.  If you’ve been in the JavaScript world long enough, then you’ve had to deal with trying to do sequential processing of some sort with asynchronous code.  Trying to find the logic versus fighting</a:t>
            </a:r>
            <a:r>
              <a:rPr lang="en-US" baseline="0" dirty="0" smtClean="0"/>
              <a:t> the callback nature, it’s easy to get lost.  That and I’m sure there are errors in this code.  </a:t>
            </a:r>
          </a:p>
          <a:p>
            <a:endParaRPr lang="en-US" baseline="0" dirty="0" smtClean="0"/>
          </a:p>
          <a:p>
            <a:r>
              <a:rPr lang="en-US" baseline="0" dirty="0" smtClean="0"/>
              <a:t>What you end up with is what we’ll call a cow’s head, because it kind of has that shape.</a:t>
            </a:r>
          </a:p>
          <a:p>
            <a:endParaRPr lang="en-US" baseline="0" dirty="0" smtClean="0"/>
          </a:p>
          <a:p>
            <a:r>
              <a:rPr lang="en-US" baseline="0" dirty="0" smtClean="0"/>
              <a:t>Yes, there are websites such as Max Ogden’s awesome site called callback hell, which then tries to solve some of those issues, but ultimately, it’s not a programming model that scales real well.</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17</a:t>
            </a:fld>
            <a:endParaRPr lang="en-US"/>
          </a:p>
        </p:txBody>
      </p:sp>
    </p:spTree>
    <p:extLst>
      <p:ext uri="{BB962C8B-B14F-4D97-AF65-F5344CB8AC3E}">
        <p14:creationId xmlns:p14="http://schemas.microsoft.com/office/powerpoint/2010/main" val="987778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know about you, but this is my usual reaction</a:t>
            </a:r>
            <a:r>
              <a:rPr lang="en-US" baseline="0" dirty="0" smtClean="0"/>
              <a:t> to when I’m writing complex code with callbacks.  As in the infomercials, there has to be a better way, right?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18</a:t>
            </a:fld>
            <a:endParaRPr lang="en-US"/>
          </a:p>
        </p:txBody>
      </p:sp>
    </p:spTree>
    <p:extLst>
      <p:ext uri="{BB962C8B-B14F-4D97-AF65-F5344CB8AC3E}">
        <p14:creationId xmlns:p14="http://schemas.microsoft.com/office/powerpoint/2010/main" val="22121073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yet another problem most developers face nowadays.  Let’s start with a simple example of drag and drop or rather to track Will</a:t>
            </a:r>
            <a:r>
              <a:rPr lang="en-US" baseline="0" dirty="0" smtClean="0"/>
              <a:t> Smith’s moves in Enemy of the State.  We must have a flag as to whether the mouse is down and the state of where the mouse went down.  On the mouse move, if the mouse is down, we calculate the delta between the start and now, and then do something with it.  Then on </a:t>
            </a:r>
            <a:r>
              <a:rPr lang="en-US" baseline="0" dirty="0" err="1" smtClean="0"/>
              <a:t>mouseup</a:t>
            </a:r>
            <a:r>
              <a:rPr lang="en-US" baseline="0" dirty="0" smtClean="0"/>
              <a:t>, we clear the state, and set the flag.  </a:t>
            </a:r>
          </a:p>
          <a:p>
            <a:endParaRPr lang="en-US" baseline="0" dirty="0" smtClean="0"/>
          </a:p>
          <a:p>
            <a:r>
              <a:rPr lang="en-US" baseline="0" dirty="0" smtClean="0"/>
              <a:t>We also have to be mindful of not only adding these event listeners, but also removing them once we’re done.  That’s a major area on memory leakage in today’s apps.</a:t>
            </a:r>
          </a:p>
          <a:p>
            <a:endParaRPr lang="en-US" baseline="0" dirty="0" smtClean="0"/>
          </a:p>
          <a:p>
            <a:r>
              <a:rPr lang="en-US" baseline="0" dirty="0" smtClean="0"/>
              <a:t>Not only that, but it’s pretty hostile to adding new behaviors.  For example what if I want to add effects or something else?  Then I need to dig into the </a:t>
            </a:r>
            <a:r>
              <a:rPr lang="en-US" baseline="0" dirty="0" err="1" smtClean="0"/>
              <a:t>mousemove</a:t>
            </a:r>
            <a:r>
              <a:rPr lang="en-US" baseline="0" dirty="0" smtClean="0"/>
              <a:t> function, add stuff and hope and pray for the best!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19</a:t>
            </a:fld>
            <a:endParaRPr lang="en-US"/>
          </a:p>
        </p:txBody>
      </p:sp>
    </p:spTree>
    <p:extLst>
      <p:ext uri="{BB962C8B-B14F-4D97-AF65-F5344CB8AC3E}">
        <p14:creationId xmlns:p14="http://schemas.microsoft.com/office/powerpoint/2010/main" val="38704707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 mess!  Can we do better?</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20</a:t>
            </a:fld>
            <a:endParaRPr lang="en-US"/>
          </a:p>
        </p:txBody>
      </p:sp>
    </p:spTree>
    <p:extLst>
      <p:ext uri="{BB962C8B-B14F-4D97-AF65-F5344CB8AC3E}">
        <p14:creationId xmlns:p14="http://schemas.microsoft.com/office/powerpoint/2010/main" val="3927433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alternative for my talk being how I learned to stop worrying</a:t>
            </a:r>
            <a:r>
              <a:rPr lang="en-US" baseline="0" dirty="0" smtClean="0"/>
              <a:t> about asynchronous programming and love the observable. Sorry, I don’t have the hat for this scene!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a:t>
            </a:fld>
            <a:endParaRPr lang="en-US"/>
          </a:p>
        </p:txBody>
      </p:sp>
    </p:spTree>
    <p:extLst>
      <p:ext uri="{BB962C8B-B14F-4D97-AF65-F5344CB8AC3E}">
        <p14:creationId xmlns:p14="http://schemas.microsoft.com/office/powerpoint/2010/main" val="3193556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21</a:t>
            </a:fld>
            <a:endParaRPr lang="en-US"/>
          </a:p>
        </p:txBody>
      </p:sp>
    </p:spTree>
    <p:extLst>
      <p:ext uri="{BB962C8B-B14F-4D97-AF65-F5344CB8AC3E}">
        <p14:creationId xmlns:p14="http://schemas.microsoft.com/office/powerpoint/2010/main" val="2427971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23</a:t>
            </a:fld>
            <a:endParaRPr lang="en-US"/>
          </a:p>
        </p:txBody>
      </p:sp>
    </p:spTree>
    <p:extLst>
      <p:ext uri="{BB962C8B-B14F-4D97-AF65-F5344CB8AC3E}">
        <p14:creationId xmlns:p14="http://schemas.microsoft.com/office/powerpoint/2010/main" val="40254786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A55DBE-D222-4543-8BAC-5C6AEC9F9C6B}" type="slidenum">
              <a:rPr lang="en-US" smtClean="0"/>
              <a:t>24</a:t>
            </a:fld>
            <a:endParaRPr lang="en-US"/>
          </a:p>
        </p:txBody>
      </p:sp>
    </p:spTree>
    <p:extLst>
      <p:ext uri="{BB962C8B-B14F-4D97-AF65-F5344CB8AC3E}">
        <p14:creationId xmlns:p14="http://schemas.microsoft.com/office/powerpoint/2010/main" val="1132532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25</a:t>
            </a:fld>
            <a:endParaRPr lang="en-US"/>
          </a:p>
        </p:txBody>
      </p:sp>
    </p:spTree>
    <p:extLst>
      <p:ext uri="{BB962C8B-B14F-4D97-AF65-F5344CB8AC3E}">
        <p14:creationId xmlns:p14="http://schemas.microsoft.com/office/powerpoint/2010/main" val="12490434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26</a:t>
            </a:fld>
            <a:endParaRPr lang="en-US"/>
          </a:p>
        </p:txBody>
      </p:sp>
    </p:spTree>
    <p:extLst>
      <p:ext uri="{BB962C8B-B14F-4D97-AF65-F5344CB8AC3E}">
        <p14:creationId xmlns:p14="http://schemas.microsoft.com/office/powerpoint/2010/main" val="39500983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27</a:t>
            </a:fld>
            <a:endParaRPr lang="en-US"/>
          </a:p>
        </p:txBody>
      </p:sp>
    </p:spTree>
    <p:extLst>
      <p:ext uri="{BB962C8B-B14F-4D97-AF65-F5344CB8AC3E}">
        <p14:creationId xmlns:p14="http://schemas.microsoft.com/office/powerpoint/2010/main" val="2859765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28</a:t>
            </a:fld>
            <a:endParaRPr lang="en-US"/>
          </a:p>
        </p:txBody>
      </p:sp>
    </p:spTree>
    <p:extLst>
      <p:ext uri="{BB962C8B-B14F-4D97-AF65-F5344CB8AC3E}">
        <p14:creationId xmlns:p14="http://schemas.microsoft.com/office/powerpoint/2010/main" val="2199420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see some more code…..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29</a:t>
            </a:fld>
            <a:endParaRPr lang="en-US"/>
          </a:p>
        </p:txBody>
      </p:sp>
    </p:spTree>
    <p:extLst>
      <p:ext uri="{BB962C8B-B14F-4D97-AF65-F5344CB8AC3E}">
        <p14:creationId xmlns:p14="http://schemas.microsoft.com/office/powerpoint/2010/main" val="26804237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see some more code…..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30</a:t>
            </a:fld>
            <a:endParaRPr lang="en-US"/>
          </a:p>
        </p:txBody>
      </p:sp>
    </p:spTree>
    <p:extLst>
      <p:ext uri="{BB962C8B-B14F-4D97-AF65-F5344CB8AC3E}">
        <p14:creationId xmlns:p14="http://schemas.microsoft.com/office/powerpoint/2010/main" val="1979962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if I told you, the Netflix API calls we just made, we could do pretty</a:t>
            </a:r>
            <a:r>
              <a:rPr lang="en-US" baseline="0" dirty="0" smtClean="0"/>
              <a:t> much the same thing with a mouse drag, all with almost the same code?  Would you believe me?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31</a:t>
            </a:fld>
            <a:endParaRPr lang="en-US"/>
          </a:p>
        </p:txBody>
      </p:sp>
    </p:spTree>
    <p:extLst>
      <p:ext uri="{BB962C8B-B14F-4D97-AF65-F5344CB8AC3E}">
        <p14:creationId xmlns:p14="http://schemas.microsoft.com/office/powerpoint/2010/main" val="2112526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Hey, why not an alternative title as well?</a:t>
            </a:r>
          </a:p>
          <a:p>
            <a:endParaRPr lang="en-US" baseline="0" dirty="0" smtClean="0"/>
          </a:p>
          <a:p>
            <a:r>
              <a:rPr lang="en-US" baseline="0" dirty="0" smtClean="0"/>
              <a:t>Or, I thought I had a problem and I thought to myself, “I know, I’ll solve it with callbacks and events”  have Now problems. two I</a:t>
            </a:r>
          </a:p>
          <a:p>
            <a:endParaRPr lang="en-US" baseline="0" dirty="0" smtClean="0"/>
          </a:p>
          <a:p>
            <a:r>
              <a:rPr lang="en-US" baseline="0" dirty="0" smtClean="0"/>
              <a:t>Concurrency jokes, they never get old!</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a:t>
            </a:fld>
            <a:endParaRPr lang="en-US"/>
          </a:p>
        </p:txBody>
      </p:sp>
    </p:spTree>
    <p:extLst>
      <p:ext uri="{BB962C8B-B14F-4D97-AF65-F5344CB8AC3E}">
        <p14:creationId xmlns:p14="http://schemas.microsoft.com/office/powerpoint/2010/main" val="2844500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turns out we can.</a:t>
            </a:r>
            <a:r>
              <a:rPr lang="en-US" baseline="0" dirty="0" smtClean="0"/>
              <a:t>  If we’re given an element, then imagine we had an extension method that exposed </a:t>
            </a:r>
            <a:r>
              <a:rPr lang="en-US" baseline="0" dirty="0" err="1" smtClean="0"/>
              <a:t>MouseDowns</a:t>
            </a:r>
            <a:r>
              <a:rPr lang="en-US" baseline="0" dirty="0" smtClean="0"/>
              <a:t> as an observable sequence, then we can use Select to map mouse downs to the mouse moves extension method, stopping when we hit mouse ups.  Then we merge it all back together into a nice little sequence.  Of course for you C# folks here, we could have used </a:t>
            </a:r>
            <a:r>
              <a:rPr lang="en-US" baseline="0" dirty="0" err="1" smtClean="0"/>
              <a:t>SelectMany</a:t>
            </a:r>
            <a:r>
              <a:rPr lang="en-US" baseline="0" dirty="0" smtClean="0"/>
              <a:t> and not needed the Merge, but that’s all </a:t>
            </a:r>
            <a:r>
              <a:rPr lang="en-US" baseline="0" dirty="0" err="1" smtClean="0"/>
              <a:t>SelectMany</a:t>
            </a:r>
            <a:r>
              <a:rPr lang="en-US" baseline="0" dirty="0" smtClean="0"/>
              <a:t> really is, Select and Merge.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32</a:t>
            </a:fld>
            <a:endParaRPr lang="en-US"/>
          </a:p>
        </p:txBody>
      </p:sp>
    </p:spTree>
    <p:extLst>
      <p:ext uri="{BB962C8B-B14F-4D97-AF65-F5344CB8AC3E}">
        <p14:creationId xmlns:p14="http://schemas.microsoft.com/office/powerpoint/2010/main" val="14988388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turns out we can.</a:t>
            </a:r>
            <a:r>
              <a:rPr lang="en-US" baseline="0" dirty="0" smtClean="0"/>
              <a:t>  If we’re given an element, then imagine we had an extension method that exposed </a:t>
            </a:r>
            <a:r>
              <a:rPr lang="en-US" baseline="0" dirty="0" err="1" smtClean="0"/>
              <a:t>MouseDowns</a:t>
            </a:r>
            <a:r>
              <a:rPr lang="en-US" baseline="0" dirty="0" smtClean="0"/>
              <a:t> as an observable sequence, then we can use Select to map mouse downs to the mouse moves extension method, stopping when we hit mouse ups.  Then we merge it all back together into a nice little sequence.  Of course for you C# folks here, we could have used </a:t>
            </a:r>
            <a:r>
              <a:rPr lang="en-US" baseline="0" dirty="0" err="1" smtClean="0"/>
              <a:t>SelectMany</a:t>
            </a:r>
            <a:r>
              <a:rPr lang="en-US" baseline="0" dirty="0" smtClean="0"/>
              <a:t> and not needed the Merge, but that’s all </a:t>
            </a:r>
            <a:r>
              <a:rPr lang="en-US" baseline="0" dirty="0" err="1" smtClean="0"/>
              <a:t>SelectMany</a:t>
            </a:r>
            <a:r>
              <a:rPr lang="en-US" baseline="0" dirty="0" smtClean="0"/>
              <a:t> really is, Select and Merge.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33</a:t>
            </a:fld>
            <a:endParaRPr lang="en-US"/>
          </a:p>
        </p:txBody>
      </p:sp>
    </p:spTree>
    <p:extLst>
      <p:ext uri="{BB962C8B-B14F-4D97-AF65-F5344CB8AC3E}">
        <p14:creationId xmlns:p14="http://schemas.microsoft.com/office/powerpoint/2010/main" val="29366732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kind of that </a:t>
            </a:r>
            <a:r>
              <a:rPr lang="en-US" dirty="0" err="1" smtClean="0"/>
              <a:t>zen</a:t>
            </a:r>
            <a:r>
              <a:rPr lang="en-US" dirty="0" smtClean="0"/>
              <a:t>-like moment when you realize,</a:t>
            </a:r>
            <a:r>
              <a:rPr lang="en-US" baseline="0" dirty="0" smtClean="0"/>
              <a:t> yes, everything is a stream.  And yes I had to throw in a dog picture to offset the number of cat pictures I’ve already had.</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34</a:t>
            </a:fld>
            <a:endParaRPr lang="en-US"/>
          </a:p>
        </p:txBody>
      </p:sp>
    </p:spTree>
    <p:extLst>
      <p:ext uri="{BB962C8B-B14F-4D97-AF65-F5344CB8AC3E}">
        <p14:creationId xmlns:p14="http://schemas.microsoft.com/office/powerpoint/2010/main" val="212466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great news is with Promises, we now have a concept of a first class asynchronous value.  What does that mean?  Well, you can take one</a:t>
            </a:r>
            <a:r>
              <a:rPr lang="en-US" baseline="0" dirty="0" smtClean="0"/>
              <a:t> as an argument, you can return it from a function. This makes it great for testing purposes and so forth that you have this first class value, unlike with callbacks.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35</a:t>
            </a:fld>
            <a:endParaRPr lang="en-US"/>
          </a:p>
        </p:txBody>
      </p:sp>
    </p:spTree>
    <p:extLst>
      <p:ext uri="{BB962C8B-B14F-4D97-AF65-F5344CB8AC3E}">
        <p14:creationId xmlns:p14="http://schemas.microsoft.com/office/powerpoint/2010/main" val="34283750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talk about the programming landscape, we’re talking about synchronous and asynchronous, single value and multi-value</a:t>
            </a:r>
            <a:r>
              <a:rPr lang="en-US" baseline="0" dirty="0" smtClean="0"/>
              <a:t> first class objects.</a:t>
            </a:r>
          </a:p>
          <a:p>
            <a:endParaRPr lang="en-US" baseline="0" dirty="0" smtClean="0"/>
          </a:p>
          <a:p>
            <a:r>
              <a:rPr lang="en-US" baseline="0" dirty="0" smtClean="0"/>
              <a:t>Single synchronous values are simply just objects, whether functions, </a:t>
            </a:r>
            <a:r>
              <a:rPr lang="en-US" baseline="0" dirty="0" err="1" smtClean="0"/>
              <a:t>etc</a:t>
            </a:r>
            <a:r>
              <a:rPr lang="en-US" baseline="0" dirty="0" smtClean="0"/>
              <a:t>, whereas with multi-value, we have Arrays, as well as Sets, Maps, and even Generators.</a:t>
            </a:r>
          </a:p>
          <a:p>
            <a:endParaRPr lang="en-US" baseline="0" dirty="0" smtClean="0"/>
          </a:p>
          <a:p>
            <a:r>
              <a:rPr lang="en-US" baseline="0" dirty="0" smtClean="0"/>
              <a:t>An asynchronous, single value item is a Promise and something is asynchronous and multi-valued, it’s an Observable.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36</a:t>
            </a:fld>
            <a:endParaRPr lang="en-US"/>
          </a:p>
        </p:txBody>
      </p:sp>
    </p:spTree>
    <p:extLst>
      <p:ext uri="{BB962C8B-B14F-4D97-AF65-F5344CB8AC3E}">
        <p14:creationId xmlns:p14="http://schemas.microsoft.com/office/powerpoint/2010/main" val="1446774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has been a big buzz around</a:t>
            </a:r>
            <a:r>
              <a:rPr lang="en-US" baseline="0" dirty="0" smtClean="0"/>
              <a:t> Reactive Programming Lately, and I think partially due to the popularity of the Reactive Extensions.  That and the </a:t>
            </a:r>
            <a:r>
              <a:rPr lang="en-US" baseline="0" dirty="0" err="1" smtClean="0"/>
              <a:t>Coursera</a:t>
            </a:r>
            <a:r>
              <a:rPr lang="en-US" baseline="0" dirty="0" smtClean="0"/>
              <a:t> Course of Reactive Programming came out.  How many people did that course?  How many actually finished it? Well, you’re all Reactive Programmers now!</a:t>
            </a:r>
          </a:p>
          <a:p>
            <a:endParaRPr lang="en-US" baseline="0" dirty="0" smtClean="0"/>
          </a:p>
          <a:p>
            <a:r>
              <a:rPr lang="en-US" baseline="0" dirty="0" smtClean="0"/>
              <a:t>The Reactive Manifesto was a document that came out to try and define what exactly reactive programming is.  Much like a lot of things like Functional Programming where it’s kind of fuzzy as to what it truly means to be a functional language.  Here at least we break it down to its essentials, as in “readily responsive to a stimulus.</a:t>
            </a:r>
          </a:p>
          <a:p>
            <a:endParaRPr lang="en-US" baseline="0" dirty="0" smtClean="0"/>
          </a:p>
          <a:p>
            <a:r>
              <a:rPr lang="en-US" baseline="0" dirty="0" smtClean="0"/>
              <a:t>It’s broken into four parts,</a:t>
            </a:r>
          </a:p>
          <a:p>
            <a:r>
              <a:rPr lang="en-US" baseline="0" dirty="0" smtClean="0"/>
              <a:t>1: Reacts to Events, so, event driven</a:t>
            </a:r>
          </a:p>
          <a:p>
            <a:r>
              <a:rPr lang="en-US" baseline="0" dirty="0" smtClean="0"/>
              <a:t>2: Reacts to loads, meaning it can somehow deal with load as it comes through</a:t>
            </a:r>
          </a:p>
          <a:p>
            <a:r>
              <a:rPr lang="en-US" baseline="0" dirty="0" smtClean="0"/>
              <a:t>3: React to failure, so, some sort of compensation logic</a:t>
            </a:r>
          </a:p>
          <a:p>
            <a:r>
              <a:rPr lang="en-US" baseline="0" dirty="0" smtClean="0"/>
              <a:t>4: Finally react to users.  Give them something timely without locking up the application</a:t>
            </a:r>
          </a:p>
          <a:p>
            <a:endParaRPr lang="en-US" baseline="0" dirty="0" smtClean="0"/>
          </a:p>
          <a:p>
            <a:r>
              <a:rPr lang="en-US" baseline="0" dirty="0" smtClean="0"/>
              <a:t>That’s it.  That’s all you need to know.</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37</a:t>
            </a:fld>
            <a:endParaRPr lang="en-US"/>
          </a:p>
        </p:txBody>
      </p:sp>
    </p:spTree>
    <p:extLst>
      <p:ext uri="{BB962C8B-B14F-4D97-AF65-F5344CB8AC3E}">
        <p14:creationId xmlns:p14="http://schemas.microsoft.com/office/powerpoint/2010/main" val="11857146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Reactive Programming you may</a:t>
            </a:r>
            <a:r>
              <a:rPr lang="en-US" baseline="0" dirty="0" smtClean="0"/>
              <a:t> have heard a lot about recently.  So, what exactly is it?   First off, it has a notion of continuous time.</a:t>
            </a:r>
          </a:p>
          <a:p>
            <a:endParaRPr lang="en-US" baseline="0" dirty="0" smtClean="0"/>
          </a:p>
          <a:p>
            <a:r>
              <a:rPr lang="en-US" baseline="0" dirty="0" smtClean="0"/>
              <a:t>First part is a notion of behaviors, which is to say values over time. A clock is a perfect example of that, as it has a notion of a current time, and it is always moving.</a:t>
            </a:r>
          </a:p>
          <a:p>
            <a:endParaRPr lang="en-US" baseline="0" dirty="0" smtClean="0"/>
          </a:p>
          <a:p>
            <a:r>
              <a:rPr lang="en-US" baseline="0" dirty="0" smtClean="0"/>
              <a:t>The second notion is a discrete event, think something like a mouse click. It doesn’t really have a value per se, but when it happens, it yields a value and a timestamp.</a:t>
            </a:r>
          </a:p>
          <a:p>
            <a:endParaRPr lang="en-US" baseline="0" dirty="0" smtClean="0"/>
          </a:p>
          <a:p>
            <a:r>
              <a:rPr lang="en-US" baseline="0" dirty="0" smtClean="0"/>
              <a:t>What is it not?  </a:t>
            </a:r>
          </a:p>
          <a:p>
            <a:r>
              <a:rPr lang="en-US" baseline="0" dirty="0" smtClean="0"/>
              <a:t>First off, it’s not just high order operators on events like map, filter, reduce, and I’d say a good majority of the libraries that say they are FRP, are really not.</a:t>
            </a:r>
          </a:p>
        </p:txBody>
      </p:sp>
      <p:sp>
        <p:nvSpPr>
          <p:cNvPr id="4" name="Slide Number Placeholder 3"/>
          <p:cNvSpPr>
            <a:spLocks noGrp="1"/>
          </p:cNvSpPr>
          <p:nvPr>
            <p:ph type="sldNum" sz="quarter" idx="10"/>
          </p:nvPr>
        </p:nvSpPr>
        <p:spPr/>
        <p:txBody>
          <a:bodyPr/>
          <a:lstStyle/>
          <a:p>
            <a:fld id="{255C7CBB-A5BC-415B-AC87-1C6904020756}" type="slidenum">
              <a:rPr lang="en-US" smtClean="0"/>
              <a:t>38</a:t>
            </a:fld>
            <a:endParaRPr lang="en-US"/>
          </a:p>
        </p:txBody>
      </p:sp>
    </p:spTree>
    <p:extLst>
      <p:ext uri="{BB962C8B-B14F-4D97-AF65-F5344CB8AC3E}">
        <p14:creationId xmlns:p14="http://schemas.microsoft.com/office/powerpoint/2010/main" val="305642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best</a:t>
            </a:r>
            <a:r>
              <a:rPr lang="en-US" baseline="0" dirty="0" smtClean="0"/>
              <a:t> of all with streams and Rx is that you already know how to do this.  You already know how to use the </a:t>
            </a:r>
            <a:r>
              <a:rPr lang="en-US" baseline="0" dirty="0" err="1" smtClean="0"/>
              <a:t>Array#extras</a:t>
            </a:r>
            <a:r>
              <a:rPr lang="en-US" baseline="0" dirty="0" smtClean="0"/>
              <a:t> in JavaScript (or at least I hope you all do), well, then you already know </a:t>
            </a:r>
            <a:r>
              <a:rPr lang="en-US" baseline="0" dirty="0" err="1" smtClean="0"/>
              <a:t>RxJS</a:t>
            </a:r>
            <a:r>
              <a:rPr lang="en-US" baseline="0" dirty="0" smtClean="0"/>
              <a:t>.  There is no difference in the code you just wrote other than the </a:t>
            </a:r>
            <a:r>
              <a:rPr lang="en-US" baseline="0" dirty="0" err="1" smtClean="0"/>
              <a:t>getStockData</a:t>
            </a:r>
            <a:r>
              <a:rPr lang="en-US" baseline="0" dirty="0" smtClean="0"/>
              <a:t> in the interactive version was an array, and in the reactive version, it was an Observable.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39</a:t>
            </a:fld>
            <a:endParaRPr lang="en-US"/>
          </a:p>
        </p:txBody>
      </p:sp>
    </p:spTree>
    <p:extLst>
      <p:ext uri="{BB962C8B-B14F-4D97-AF65-F5344CB8AC3E}">
        <p14:creationId xmlns:p14="http://schemas.microsoft.com/office/powerpoint/2010/main" val="241456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take a look at a more interesting example.  What if we could put together observables ?  How would that work?</a:t>
            </a:r>
          </a:p>
          <a:p>
            <a:endParaRPr lang="en-US" baseline="0" dirty="0" smtClean="0"/>
          </a:p>
          <a:p>
            <a:r>
              <a:rPr lang="en-US" baseline="0" dirty="0" smtClean="0"/>
              <a:t>Well, what we can do is get the </a:t>
            </a:r>
            <a:r>
              <a:rPr lang="en-US" baseline="0" dirty="0" err="1" smtClean="0"/>
              <a:t>keyup</a:t>
            </a:r>
            <a:r>
              <a:rPr lang="en-US" baseline="0" dirty="0" smtClean="0"/>
              <a:t> first class event, then map it to get the current value of the text box.  First and foremost, we don’t want to overload the server with too many requests at once, because bandwidth is money.  So, we can throttle it by half a second to ensure we stop typing that long, and then we want to make sure we’re only sending over distinct data.</a:t>
            </a:r>
          </a:p>
          <a:p>
            <a:endParaRPr lang="en-US" baseline="0" dirty="0" smtClean="0"/>
          </a:p>
          <a:p>
            <a:r>
              <a:rPr lang="en-US" baseline="0" dirty="0" smtClean="0"/>
              <a:t>Next we need to take the throttled input and query the service which may return a Promise.  Proper handling of asynchronous behavior is important and order matters.  If I type react then type reactive, yet reactive comes back first, we don’t want to have the result from our first request to clobber the results from our last.  That’s a typical mistake I see in a lot of applications.  To fix that, we call </a:t>
            </a:r>
            <a:r>
              <a:rPr lang="en-US" baseline="0" dirty="0" err="1" smtClean="0"/>
              <a:t>flatMapLatest</a:t>
            </a:r>
            <a:r>
              <a:rPr lang="en-US" baseline="0" dirty="0" smtClean="0"/>
              <a:t> in which your map function returns an observable of observables and then </a:t>
            </a:r>
            <a:r>
              <a:rPr lang="en-US" baseline="0" dirty="0" err="1" smtClean="0"/>
              <a:t>flatMapLatest</a:t>
            </a:r>
            <a:r>
              <a:rPr lang="en-US" baseline="0" dirty="0" smtClean="0"/>
              <a:t> cancels all previous requests and only returns the latest value.  What’s great about how we implemented this is that our search function could be either an observable and even, yes, a Promise.</a:t>
            </a:r>
          </a:p>
        </p:txBody>
      </p:sp>
      <p:sp>
        <p:nvSpPr>
          <p:cNvPr id="4" name="Slide Number Placeholder 3"/>
          <p:cNvSpPr>
            <a:spLocks noGrp="1"/>
          </p:cNvSpPr>
          <p:nvPr>
            <p:ph type="sldNum" sz="quarter" idx="10"/>
          </p:nvPr>
        </p:nvSpPr>
        <p:spPr/>
        <p:txBody>
          <a:bodyPr/>
          <a:lstStyle/>
          <a:p>
            <a:fld id="{255C7CBB-A5BC-415B-AC87-1C6904020756}" type="slidenum">
              <a:rPr lang="en-US" smtClean="0"/>
              <a:t>41</a:t>
            </a:fld>
            <a:endParaRPr lang="en-US"/>
          </a:p>
        </p:txBody>
      </p:sp>
    </p:spTree>
    <p:extLst>
      <p:ext uri="{BB962C8B-B14F-4D97-AF65-F5344CB8AC3E}">
        <p14:creationId xmlns:p14="http://schemas.microsoft.com/office/powerpoint/2010/main" val="23844934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Rx anyways?</a:t>
            </a:r>
          </a:p>
          <a:p>
            <a:endParaRPr lang="en-US" dirty="0" smtClean="0"/>
          </a:p>
          <a:p>
            <a:r>
              <a:rPr lang="en-US" dirty="0" smtClean="0"/>
              <a:t>We can boil it down to three main concepts</a:t>
            </a:r>
          </a:p>
          <a:p>
            <a:r>
              <a:rPr lang="en-US" dirty="0" smtClean="0"/>
              <a:t>1</a:t>
            </a:r>
            <a:r>
              <a:rPr lang="en-US" baseline="0" dirty="0" smtClean="0"/>
              <a:t> The observable and observer objects which we’ve already seen.</a:t>
            </a:r>
          </a:p>
          <a:p>
            <a:r>
              <a:rPr lang="en-US" baseline="0" dirty="0" smtClean="0"/>
              <a:t>2 Query operations such as map, filter, reduce, </a:t>
            </a:r>
            <a:r>
              <a:rPr lang="en-US" baseline="0" dirty="0" err="1" smtClean="0"/>
              <a:t>etc</a:t>
            </a:r>
            <a:endParaRPr lang="en-US" baseline="0" dirty="0" smtClean="0"/>
          </a:p>
          <a:p>
            <a:r>
              <a:rPr lang="en-US" dirty="0" smtClean="0"/>
              <a:t>3</a:t>
            </a:r>
            <a:r>
              <a:rPr lang="en-US" baseline="0" dirty="0" smtClean="0"/>
              <a:t> We need to control how/when and where an operation is fired, therefore we have a notion of schedulers.</a:t>
            </a:r>
          </a:p>
          <a:p>
            <a:endParaRPr lang="en-US" baseline="0" dirty="0" smtClean="0"/>
          </a:p>
          <a:p>
            <a:r>
              <a:rPr lang="en-US" baseline="0" dirty="0" smtClean="0"/>
              <a:t>And probably the most overlooked part is that it’s a concept that can easily span languages as we have implementations in .NET, C++, Java, JavaScript, Python, </a:t>
            </a:r>
            <a:r>
              <a:rPr lang="en-US" baseline="0" dirty="0" err="1" smtClean="0"/>
              <a:t>ObjC</a:t>
            </a:r>
            <a:r>
              <a:rPr lang="en-US" baseline="0" dirty="0" smtClean="0"/>
              <a:t>, and the beginnings of implementations in Ruby and Swift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42</a:t>
            </a:fld>
            <a:endParaRPr lang="en-US"/>
          </a:p>
        </p:txBody>
      </p:sp>
    </p:spTree>
    <p:extLst>
      <p:ext uri="{BB962C8B-B14F-4D97-AF65-F5344CB8AC3E}">
        <p14:creationId xmlns:p14="http://schemas.microsoft.com/office/powerpoint/2010/main" val="2758864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today’s talk there</a:t>
            </a:r>
            <a:r>
              <a:rPr lang="en-US" baseline="0" dirty="0" smtClean="0"/>
              <a:t> will be no mention of monads, no category theory will be harmed during this presentation.  And lastly, no, monads are not like burritos or any other analogy you can think of.</a:t>
            </a:r>
            <a:endParaRPr lang="en-US"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4</a:t>
            </a:fld>
            <a:endParaRPr lang="en-US"/>
          </a:p>
        </p:txBody>
      </p:sp>
    </p:spTree>
    <p:extLst>
      <p:ext uri="{BB962C8B-B14F-4D97-AF65-F5344CB8AC3E}">
        <p14:creationId xmlns:p14="http://schemas.microsoft.com/office/powerpoint/2010/main" val="1379914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we noted earlier, the observer has three parts, the </a:t>
            </a:r>
            <a:r>
              <a:rPr lang="en-US" baseline="0" dirty="0" err="1" smtClean="0"/>
              <a:t>onNext</a:t>
            </a:r>
            <a:r>
              <a:rPr lang="en-US" baseline="0" dirty="0" smtClean="0"/>
              <a:t>, </a:t>
            </a:r>
            <a:r>
              <a:rPr lang="en-US" baseline="0" dirty="0" err="1" smtClean="0"/>
              <a:t>onErrorand</a:t>
            </a:r>
            <a:r>
              <a:rPr lang="en-US" baseline="0" dirty="0" smtClean="0"/>
              <a:t> </a:t>
            </a:r>
            <a:r>
              <a:rPr lang="en-US" baseline="0" dirty="0" err="1" smtClean="0"/>
              <a:t>onCompleted</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onNext</a:t>
            </a:r>
            <a:r>
              <a:rPr lang="en-US" baseline="0" dirty="0" smtClean="0"/>
              <a:t> will be called zero to infinite times producing values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onError</a:t>
            </a:r>
            <a:r>
              <a:rPr lang="en-US" baseline="0" dirty="0" smtClean="0"/>
              <a:t> handler will be at most called once should an operation fail such as a web request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onCompeted</a:t>
            </a:r>
            <a:r>
              <a:rPr lang="en-US" baseline="0" dirty="0" smtClean="0"/>
              <a:t> handler will also be called at most once at the end of an operation if there is one.</a:t>
            </a:r>
          </a:p>
          <a:p>
            <a:endParaRPr lang="en-US" dirty="0" smtClean="0"/>
          </a:p>
          <a:p>
            <a:r>
              <a:rPr lang="en-US" dirty="0" smtClean="0"/>
              <a:t>Why do we need a grammar to formalize this?</a:t>
            </a:r>
          </a:p>
          <a:p>
            <a:endParaRPr lang="en-US" dirty="0" smtClean="0"/>
          </a:p>
          <a:p>
            <a:r>
              <a:rPr lang="en-US" dirty="0" smtClean="0"/>
              <a:t>Reason for grammar:</a:t>
            </a:r>
          </a:p>
          <a:p>
            <a:pPr marL="171450" indent="-171450">
              <a:buFontTx/>
              <a:buChar char="-"/>
            </a:pPr>
            <a:r>
              <a:rPr lang="en-US" dirty="0" smtClean="0"/>
              <a:t>in</a:t>
            </a:r>
            <a:r>
              <a:rPr lang="en-US" baseline="0" dirty="0" smtClean="0"/>
              <a:t> interactive programming, know exactly when you’re going to get the next element</a:t>
            </a:r>
          </a:p>
          <a:p>
            <a:pPr marL="171450" indent="-171450">
              <a:buFontTx/>
              <a:buChar char="-"/>
            </a:pPr>
            <a:r>
              <a:rPr lang="en-US" baseline="0" dirty="0" smtClean="0"/>
              <a:t>since elements are spaced out over time, we make the grammar explicit</a:t>
            </a:r>
          </a:p>
          <a:p>
            <a:pPr marL="171450" indent="-171450">
              <a:buFontTx/>
              <a:buChar char="-"/>
            </a:pPr>
            <a:r>
              <a:rPr lang="en-US" baseline="0" dirty="0" smtClean="0"/>
              <a:t>this is the exact same grammar as a pull-based collection (if there’s an error, can’t get more elements, can’t get to the end twice</a:t>
            </a:r>
          </a:p>
        </p:txBody>
      </p:sp>
      <p:sp>
        <p:nvSpPr>
          <p:cNvPr id="4" name="Slide Number Placeholder 3"/>
          <p:cNvSpPr>
            <a:spLocks noGrp="1"/>
          </p:cNvSpPr>
          <p:nvPr>
            <p:ph type="sldNum" sz="quarter" idx="10"/>
          </p:nvPr>
        </p:nvSpPr>
        <p:spPr/>
        <p:txBody>
          <a:bodyPr/>
          <a:lstStyle/>
          <a:p>
            <a:fld id="{255C7CBB-A5BC-415B-AC87-1C6904020756}" type="slidenum">
              <a:rPr lang="en-US" smtClean="0"/>
              <a:t>43</a:t>
            </a:fld>
            <a:endParaRPr lang="en-US"/>
          </a:p>
        </p:txBody>
      </p:sp>
    </p:spTree>
    <p:extLst>
      <p:ext uri="{BB962C8B-B14F-4D97-AF65-F5344CB8AC3E}">
        <p14:creationId xmlns:p14="http://schemas.microsoft.com/office/powerpoint/2010/main" val="4490590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part and probably the most used part of Rx is the query operations.  These include the most common functional ones you can think of including map/filter/reduce, </a:t>
            </a:r>
            <a:r>
              <a:rPr lang="en-US" baseline="0" dirty="0" err="1" smtClean="0"/>
              <a:t>etc</a:t>
            </a:r>
            <a:r>
              <a:rPr lang="en-US" baseline="0" dirty="0" smtClean="0"/>
              <a:t>, but with an added notion of time.</a:t>
            </a:r>
          </a:p>
        </p:txBody>
      </p:sp>
      <p:sp>
        <p:nvSpPr>
          <p:cNvPr id="4" name="Slide Number Placeholder 3"/>
          <p:cNvSpPr>
            <a:spLocks noGrp="1"/>
          </p:cNvSpPr>
          <p:nvPr>
            <p:ph type="sldNum" sz="quarter" idx="10"/>
          </p:nvPr>
        </p:nvSpPr>
        <p:spPr/>
        <p:txBody>
          <a:bodyPr/>
          <a:lstStyle/>
          <a:p>
            <a:fld id="{255C7CBB-A5BC-415B-AC87-1C6904020756}" type="slidenum">
              <a:rPr lang="en-US" smtClean="0"/>
              <a:t>44</a:t>
            </a:fld>
            <a:endParaRPr lang="en-US"/>
          </a:p>
        </p:txBody>
      </p:sp>
    </p:spTree>
    <p:extLst>
      <p:ext uri="{BB962C8B-B14F-4D97-AF65-F5344CB8AC3E}">
        <p14:creationId xmlns:p14="http://schemas.microsoft.com/office/powerpoint/2010/main" val="1386884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the example from before with the drag and drop and use Observables to make that happen.</a:t>
            </a:r>
            <a:endParaRPr lang="en-US" baseline="0" dirty="0" smtClean="0"/>
          </a:p>
          <a:p>
            <a:endParaRPr lang="en-US" baseline="0" dirty="0" smtClean="0"/>
          </a:p>
          <a:p>
            <a:r>
              <a:rPr lang="en-US" baseline="0" dirty="0" smtClean="0"/>
              <a:t>We can start off by taking the mouse down events and calling </a:t>
            </a:r>
            <a:r>
              <a:rPr lang="en-US" baseline="0" dirty="0" err="1" smtClean="0"/>
              <a:t>flatMap</a:t>
            </a:r>
            <a:r>
              <a:rPr lang="en-US" baseline="0" dirty="0" smtClean="0"/>
              <a:t> which is essentially mapping each value to a set of values and then flattening it, so you don’t end up with a sequence of sequences.  Then we can start by getting the starting position for later usage.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45</a:t>
            </a:fld>
            <a:endParaRPr lang="en-US"/>
          </a:p>
        </p:txBody>
      </p:sp>
    </p:spTree>
    <p:extLst>
      <p:ext uri="{BB962C8B-B14F-4D97-AF65-F5344CB8AC3E}">
        <p14:creationId xmlns:p14="http://schemas.microsoft.com/office/powerpoint/2010/main" val="4190509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we’re going to do is then take the mouse movements and map them so that we calculate the offsets</a:t>
            </a:r>
            <a:r>
              <a:rPr lang="en-US" baseline="0" dirty="0" smtClean="0"/>
              <a:t> between the starting location when the mouse button went down and when the mouse began to move, so that we could reposition our image to the new location.</a:t>
            </a:r>
          </a:p>
          <a:p>
            <a:endParaRPr lang="en-US" baseline="0" dirty="0" smtClean="0"/>
          </a:p>
          <a:p>
            <a:r>
              <a:rPr lang="en-US" baseline="0" dirty="0" smtClean="0"/>
              <a:t>Now, how do we stop listening?  You stop when the mouse goes up</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46</a:t>
            </a:fld>
            <a:endParaRPr lang="en-US"/>
          </a:p>
        </p:txBody>
      </p:sp>
    </p:spTree>
    <p:extLst>
      <p:ext uri="{BB962C8B-B14F-4D97-AF65-F5344CB8AC3E}">
        <p14:creationId xmlns:p14="http://schemas.microsoft.com/office/powerpoint/2010/main" val="20779068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get that exact behavior that we’re looking for by using the </a:t>
            </a:r>
            <a:r>
              <a:rPr lang="en-US" baseline="0" dirty="0" err="1" smtClean="0"/>
              <a:t>takeUntil</a:t>
            </a:r>
            <a:r>
              <a:rPr lang="en-US" baseline="0" dirty="0" smtClean="0"/>
              <a:t> operator which stops the sequence when another observable sequence fires.  </a:t>
            </a:r>
          </a:p>
          <a:p>
            <a:endParaRPr lang="en-US" baseline="0" dirty="0" smtClean="0"/>
          </a:p>
          <a:p>
            <a:r>
              <a:rPr lang="en-US" baseline="0" dirty="0" smtClean="0"/>
              <a:t>Now we can easily say that mouse drag is really just mouse down and mouse move until mouse up, which is exactly what we’re showing here.</a:t>
            </a:r>
            <a:r>
              <a:rPr lang="en-US" dirty="0" smtClean="0"/>
              <a:t>   Not only that, but when we subscribe, we add</a:t>
            </a:r>
            <a:r>
              <a:rPr lang="en-US" baseline="0" dirty="0" smtClean="0"/>
              <a:t> event handlers to the events, and when we dispose, we remove all event handlers automatically.</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47</a:t>
            </a:fld>
            <a:endParaRPr lang="en-US"/>
          </a:p>
        </p:txBody>
      </p:sp>
    </p:spTree>
    <p:extLst>
      <p:ext uri="{BB962C8B-B14F-4D97-AF65-F5344CB8AC3E}">
        <p14:creationId xmlns:p14="http://schemas.microsoft.com/office/powerpoint/2010/main" val="12577094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48</a:t>
            </a:fld>
            <a:endParaRPr lang="en-US"/>
          </a:p>
        </p:txBody>
      </p:sp>
    </p:spTree>
    <p:extLst>
      <p:ext uri="{BB962C8B-B14F-4D97-AF65-F5344CB8AC3E}">
        <p14:creationId xmlns:p14="http://schemas.microsoft.com/office/powerpoint/2010/main" val="20491528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Here’s another hard problem that we face pretty much on a daily basis.  How do we only</a:t>
            </a:r>
            <a:r>
              <a:rPr lang="en-US" baseline="0" dirty="0" smtClean="0">
                <a:solidFill>
                  <a:schemeClr val="tx1"/>
                </a:solidFill>
              </a:rPr>
              <a:t> load what’s in view, so when you scroll, you’re only loading what you need.  Then, when it’s out of site, then, well, we can clean up the DOM and keep our memory footprint low.</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49</a:t>
            </a:fld>
            <a:endParaRPr lang="en-US"/>
          </a:p>
        </p:txBody>
      </p:sp>
    </p:spTree>
    <p:extLst>
      <p:ext uri="{BB962C8B-B14F-4D97-AF65-F5344CB8AC3E}">
        <p14:creationId xmlns:p14="http://schemas.microsoft.com/office/powerpoint/2010/main" val="2541117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 we poll for updates on the client based upon scrolling?</a:t>
            </a:r>
          </a:p>
          <a:p>
            <a:endParaRPr lang="en-US" baseline="0" dirty="0" smtClean="0"/>
          </a:p>
          <a:p>
            <a:r>
              <a:rPr lang="en-US" baseline="0" dirty="0" smtClean="0"/>
              <a:t>We start off by getting the scrolls, then we get the row visibilities, throttling it just a little bit so that we’re not firing it too many times, then we’re going to determine whether the row is visible, make sure it’s distinct (meaning true/false), and then share it out to the world.</a:t>
            </a:r>
          </a:p>
          <a:p>
            <a:endParaRPr lang="en-US" baseline="0" dirty="0" smtClean="0"/>
          </a:p>
          <a:p>
            <a:r>
              <a:rPr lang="en-US" baseline="0" dirty="0" smtClean="0"/>
              <a:t>We can then create </a:t>
            </a:r>
            <a:r>
              <a:rPr lang="en-US" baseline="0" dirty="0" err="1" smtClean="0"/>
              <a:t>rowShows</a:t>
            </a:r>
            <a:r>
              <a:rPr lang="en-US" baseline="0" dirty="0" smtClean="0"/>
              <a:t> and </a:t>
            </a:r>
            <a:r>
              <a:rPr lang="en-US" baseline="0" dirty="0" err="1" smtClean="0"/>
              <a:t>rowHides</a:t>
            </a:r>
            <a:r>
              <a:rPr lang="en-US" baseline="0" dirty="0" smtClean="0"/>
              <a:t> streams based upon whether it is visible or not.  </a:t>
            </a:r>
          </a:p>
          <a:p>
            <a:endParaRPr lang="en-US" baseline="0" dirty="0" smtClean="0"/>
          </a:p>
          <a:p>
            <a:r>
              <a:rPr lang="en-US" baseline="0" dirty="0" smtClean="0"/>
              <a:t>Now, it’s just simple composition, take the row shows, chain it to an interval of 10 </a:t>
            </a:r>
            <a:r>
              <a:rPr lang="en-US" baseline="0" dirty="0" err="1" smtClean="0"/>
              <a:t>ms</a:t>
            </a:r>
            <a:r>
              <a:rPr lang="en-US" baseline="0" dirty="0" smtClean="0"/>
              <a:t>, then chain it to getting the row data, until the row is hidden.  Finally, returning it all as an Observable of an array.</a:t>
            </a:r>
          </a:p>
        </p:txBody>
      </p:sp>
      <p:sp>
        <p:nvSpPr>
          <p:cNvPr id="4" name="Slide Number Placeholder 3"/>
          <p:cNvSpPr>
            <a:spLocks noGrp="1"/>
          </p:cNvSpPr>
          <p:nvPr>
            <p:ph type="sldNum" sz="quarter" idx="10"/>
          </p:nvPr>
        </p:nvSpPr>
        <p:spPr/>
        <p:txBody>
          <a:bodyPr/>
          <a:lstStyle/>
          <a:p>
            <a:fld id="{255C7CBB-A5BC-415B-AC87-1C6904020756}" type="slidenum">
              <a:rPr lang="en-US" smtClean="0"/>
              <a:t>50</a:t>
            </a:fld>
            <a:endParaRPr lang="en-US"/>
          </a:p>
        </p:txBody>
      </p:sp>
    </p:spTree>
    <p:extLst>
      <p:ext uri="{BB962C8B-B14F-4D97-AF65-F5344CB8AC3E}">
        <p14:creationId xmlns:p14="http://schemas.microsoft.com/office/powerpoint/2010/main" val="37440437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53</a:t>
            </a:fld>
            <a:endParaRPr lang="en-US"/>
          </a:p>
        </p:txBody>
      </p:sp>
    </p:spTree>
    <p:extLst>
      <p:ext uri="{BB962C8B-B14F-4D97-AF65-F5344CB8AC3E}">
        <p14:creationId xmlns:p14="http://schemas.microsoft.com/office/powerpoint/2010/main" val="312625805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third piece of the reactive extensions is this notion of schedulers which control how, when and where an operation happens.  This here is really the heart or rather the brain of the reactive extensions, and what makes it unique from any other functional reactive programming library.</a:t>
            </a:r>
          </a:p>
          <a:p>
            <a:endParaRPr lang="en-US" baseline="0" dirty="0" smtClean="0"/>
          </a:p>
          <a:p>
            <a:r>
              <a:rPr lang="en-US" baseline="0" dirty="0" smtClean="0"/>
              <a:t>At any point in the query, we should be able to change the concurrency model or simply where the code executes.  As we saw previously, Donna used </a:t>
            </a:r>
            <a:r>
              <a:rPr lang="en-US" baseline="0" dirty="0" err="1" smtClean="0"/>
              <a:t>ObserveOnDispatcher</a:t>
            </a:r>
            <a:r>
              <a:rPr lang="en-US" baseline="0" dirty="0" smtClean="0"/>
              <a:t> to ensure that the observer notified on the dispatcher thread. But note that the timer and all other observables could happen on another thread, so you don’t have to lock the UI for the entire query.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54</a:t>
            </a:fld>
            <a:endParaRPr lang="en-US"/>
          </a:p>
        </p:txBody>
      </p:sp>
    </p:spTree>
    <p:extLst>
      <p:ext uri="{BB962C8B-B14F-4D97-AF65-F5344CB8AC3E}">
        <p14:creationId xmlns:p14="http://schemas.microsoft.com/office/powerpoint/2010/main" val="208178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might be wondering who I am.  Well, I’m a software engineer and self proclaimed open </a:t>
            </a:r>
            <a:r>
              <a:rPr lang="en-US" dirty="0" err="1" smtClean="0"/>
              <a:t>sourcerer</a:t>
            </a:r>
            <a:r>
              <a:rPr lang="en-US" dirty="0" smtClean="0"/>
              <a:t>.</a:t>
            </a:r>
            <a:r>
              <a:rPr lang="en-US" baseline="0" dirty="0" smtClean="0"/>
              <a:t>  I’m fairly unoriginal in my account names, so chances are if you find me on one, you’ll find me other places.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a:t>
            </a:fld>
            <a:endParaRPr lang="en-US"/>
          </a:p>
        </p:txBody>
      </p:sp>
    </p:spTree>
    <p:extLst>
      <p:ext uri="{BB962C8B-B14F-4D97-AF65-F5344CB8AC3E}">
        <p14:creationId xmlns:p14="http://schemas.microsoft.com/office/powerpoint/2010/main" val="3216010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some key questions to ask</a:t>
            </a:r>
            <a:r>
              <a:rPr lang="en-US" baseline="0" dirty="0" smtClean="0"/>
              <a:t> whenever you are doing an asynchronous computation.</a:t>
            </a:r>
          </a:p>
          <a:p>
            <a:pPr marL="171450" indent="-171450">
              <a:buFontTx/>
              <a:buChar char="-"/>
            </a:pPr>
            <a:r>
              <a:rPr lang="en-US" baseline="0" dirty="0" smtClean="0"/>
              <a:t>How do run a timer?</a:t>
            </a:r>
          </a:p>
          <a:p>
            <a:pPr marL="171450" indent="-171450">
              <a:buFontTx/>
              <a:buChar char="-"/>
            </a:pPr>
            <a:r>
              <a:rPr lang="en-US" baseline="0" dirty="0" smtClean="0"/>
              <a:t>Which thread or which machine will receive an event?</a:t>
            </a:r>
          </a:p>
          <a:p>
            <a:pPr marL="171450" indent="-171450">
              <a:buFontTx/>
              <a:buChar char="-"/>
            </a:pPr>
            <a:r>
              <a:rPr lang="en-US" baseline="0" dirty="0" smtClean="0"/>
              <a:t>Do we need to be on a special thread for updating the system?</a:t>
            </a:r>
          </a:p>
          <a:p>
            <a:pPr marL="171450" indent="-171450">
              <a:buFontTx/>
              <a:buChar char="-"/>
            </a:pPr>
            <a:endParaRPr lang="en-US" baseline="0" dirty="0" smtClean="0"/>
          </a:p>
          <a:p>
            <a:pPr marL="0" indent="0">
              <a:buFontTx/>
              <a:buNone/>
            </a:pPr>
            <a:r>
              <a:rPr lang="en-US" baseline="0" dirty="0" smtClean="0"/>
              <a:t>Schedulers are a single answer to all of the questions</a:t>
            </a:r>
          </a:p>
          <a:p>
            <a:pPr marL="0" indent="0">
              <a:buFontTx/>
              <a:buNone/>
            </a:pPr>
            <a:r>
              <a:rPr lang="en-US" baseline="0" dirty="0" smtClean="0"/>
              <a:t>They introduce concurrency</a:t>
            </a:r>
          </a:p>
          <a:p>
            <a:pPr marL="0" indent="0">
              <a:buFontTx/>
              <a:buNone/>
            </a:pPr>
            <a:r>
              <a:rPr lang="en-US" baseline="0" dirty="0" smtClean="0"/>
              <a:t>Many operators provide overloads with schedulers which allow you to change the concurrency model</a:t>
            </a:r>
          </a:p>
          <a:p>
            <a:pPr marL="0" indent="0">
              <a:buFontTx/>
              <a:buNone/>
            </a:pPr>
            <a:r>
              <a:rPr lang="en-US" baseline="0" dirty="0" smtClean="0"/>
              <a:t>This also provides us with a huge testing benefit which we’ll see in the next slide.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55</a:t>
            </a:fld>
            <a:endParaRPr lang="en-US"/>
          </a:p>
        </p:txBody>
      </p:sp>
    </p:spTree>
    <p:extLst>
      <p:ext uri="{BB962C8B-B14F-4D97-AF65-F5344CB8AC3E}">
        <p14:creationId xmlns:p14="http://schemas.microsoft.com/office/powerpoint/2010/main" val="260811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asynchronous code</a:t>
            </a:r>
            <a:r>
              <a:rPr lang="en-US" baseline="0" dirty="0"/>
              <a:t> in any language is hard enough, but testing it can be a nightmare.  You could be caught in thread sleeps or timers to test whether asynchronous behavior happened.</a:t>
            </a:r>
            <a:endParaRPr lang="en-US" dirty="0"/>
          </a:p>
          <a:p>
            <a:endParaRPr lang="en-US" dirty="0"/>
          </a:p>
          <a:p>
            <a:r>
              <a:rPr lang="en-US" dirty="0"/>
              <a:t>The</a:t>
            </a:r>
            <a:r>
              <a:rPr lang="en-US" baseline="0" dirty="0"/>
              <a:t> Reactive Extensions solves this through a virtual time scheduler.  There are a number of them built in including an </a:t>
            </a:r>
            <a:r>
              <a:rPr lang="en-US" baseline="0" dirty="0" err="1"/>
              <a:t>HistoricalScheduler</a:t>
            </a:r>
            <a:r>
              <a:rPr lang="en-US" baseline="0" dirty="0"/>
              <a:t> for replaying historical data, but also there’s a (click) </a:t>
            </a:r>
            <a:r>
              <a:rPr lang="en-US" baseline="0" dirty="0" err="1"/>
              <a:t>TestScheduler</a:t>
            </a:r>
            <a:r>
              <a:rPr lang="en-US" baseline="0" dirty="0"/>
              <a:t> whose sole purpose is to provide a mechanism for deterministic testing without having to create any artificial delays.</a:t>
            </a:r>
          </a:p>
          <a:p>
            <a:endParaRPr lang="en-US" baseline="0" dirty="0"/>
          </a:p>
          <a:p>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a:t>
            </a:r>
            <a:r>
              <a:rPr lang="en-US" baseline="0" dirty="0"/>
              <a:t> can also simulate observables which fire at predefined virtual times with values.  This happens all in real time, no waiting required.  I could in fact schedule something for the next </a:t>
            </a:r>
            <a:r>
              <a:rPr lang="en-US" baseline="0" dirty="0" err="1" smtClean="0"/>
              <a:t>CodeMash</a:t>
            </a:r>
            <a:r>
              <a:rPr lang="en-US" baseline="0" dirty="0" smtClean="0"/>
              <a:t> next </a:t>
            </a:r>
            <a:r>
              <a:rPr lang="en-US" baseline="0" dirty="0"/>
              <a:t>year and deterministically check that my code does the right thing.  Here, we’re creating an observable with two elements, strange and loop to fire at 300 milliseconds and loop to fire at 400, and a completion message at 500 </a:t>
            </a:r>
            <a:r>
              <a:rPr lang="en-US" baseline="0" dirty="0" smtClean="0"/>
              <a:t>ticks or virtual time.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can get the results from our query of getting the length of each string by using the scheduler which tracks all the values and when they were produced with a virtual timestamp.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we can verify the results that at 300 milliseconds, we get a string with length of 7 and at 400 milliseconds a string of length 4 and a completion message at 500 milliseconds.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could turn an Enumerable into an Observable</a:t>
            </a:r>
            <a:r>
              <a:rPr lang="en-US" baseline="0" dirty="0"/>
              <a:t> such as test data from a file, and you don’t have to make your code convoluted just to make it testable.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style</a:t>
            </a:r>
            <a:r>
              <a:rPr lang="en-US" baseline="0" dirty="0"/>
              <a:t> we show here is exactly how we wrote our unit tests for all of our operators.</a:t>
            </a:r>
            <a:r>
              <a:rPr lang="en-US" dirty="0"/>
              <a:t>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255C7CBB-A5BC-415B-AC87-1C6904020756}" type="slidenum">
              <a:rPr lang="en-US" smtClean="0"/>
              <a:t>56</a:t>
            </a:fld>
            <a:endParaRPr lang="en-US"/>
          </a:p>
        </p:txBody>
      </p:sp>
    </p:spTree>
    <p:extLst>
      <p:ext uri="{BB962C8B-B14F-4D97-AF65-F5344CB8AC3E}">
        <p14:creationId xmlns:p14="http://schemas.microsoft.com/office/powerpoint/2010/main" val="7039434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term backpressure means a lot of things, you can either apply </a:t>
            </a:r>
            <a:r>
              <a:rPr lang="en-US" baseline="0" dirty="0" err="1" smtClean="0"/>
              <a:t>lossy</a:t>
            </a:r>
            <a:r>
              <a:rPr lang="en-US" baseline="0" dirty="0" smtClean="0"/>
              <a:t> or lossless ways of handling when the producer becomes too chatty.  Rx Observables support this through operators, and come version 2.4, we will be implementing </a:t>
            </a:r>
            <a:r>
              <a:rPr lang="en-US" baseline="0" dirty="0" err="1" smtClean="0"/>
              <a:t>implementing</a:t>
            </a:r>
            <a:r>
              <a:rPr lang="en-US" baseline="0" dirty="0" smtClean="0"/>
              <a:t> reactive streams in JavaScript with </a:t>
            </a:r>
            <a:r>
              <a:rPr lang="en-US" baseline="0" dirty="0" err="1" smtClean="0"/>
              <a:t>RxJS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57</a:t>
            </a:fld>
            <a:endParaRPr lang="en-US"/>
          </a:p>
        </p:txBody>
      </p:sp>
    </p:spTree>
    <p:extLst>
      <p:ext uri="{BB962C8B-B14F-4D97-AF65-F5344CB8AC3E}">
        <p14:creationId xmlns:p14="http://schemas.microsoft.com/office/powerpoint/2010/main" val="13942133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great that we have generators and yield,</a:t>
            </a:r>
            <a:r>
              <a:rPr lang="en-US" baseline="0" dirty="0" smtClean="0"/>
              <a:t> but to me, it’s rather ugly, isn’t it?  Could we instead have an </a:t>
            </a:r>
            <a:r>
              <a:rPr lang="en-US" baseline="0" dirty="0" err="1" smtClean="0"/>
              <a:t>async</a:t>
            </a:r>
            <a:r>
              <a:rPr lang="en-US" baseline="0" dirty="0" smtClean="0"/>
              <a:t>/await style of programming to make it explicit for asynchronous programming?</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58</a:t>
            </a:fld>
            <a:endParaRPr lang="en-US"/>
          </a:p>
        </p:txBody>
      </p:sp>
    </p:spTree>
    <p:extLst>
      <p:ext uri="{BB962C8B-B14F-4D97-AF65-F5344CB8AC3E}">
        <p14:creationId xmlns:p14="http://schemas.microsoft.com/office/powerpoint/2010/main" val="34926820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answer is yes.  Luke Hoban proposed </a:t>
            </a:r>
            <a:r>
              <a:rPr lang="en-US" dirty="0" err="1" smtClean="0"/>
              <a:t>async</a:t>
            </a:r>
            <a:r>
              <a:rPr lang="en-US" dirty="0" smtClean="0"/>
              <a:t>/await for JavaScript and was accepted</a:t>
            </a:r>
            <a:r>
              <a:rPr lang="en-US" baseline="0" dirty="0" smtClean="0"/>
              <a:t> into Stage 1 for ES7.  This will currently work over promises or promise like contracts.  Suddenly, our contract looks a bit nicer as it’s explicit that it’s an </a:t>
            </a:r>
            <a:r>
              <a:rPr lang="en-US" baseline="0" dirty="0" err="1" smtClean="0"/>
              <a:t>async</a:t>
            </a:r>
            <a:r>
              <a:rPr lang="en-US" baseline="0" dirty="0" smtClean="0"/>
              <a:t> function.</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59</a:t>
            </a:fld>
            <a:endParaRPr lang="en-US"/>
          </a:p>
        </p:txBody>
      </p:sp>
    </p:spTree>
    <p:extLst>
      <p:ext uri="{BB962C8B-B14F-4D97-AF65-F5344CB8AC3E}">
        <p14:creationId xmlns:p14="http://schemas.microsoft.com/office/powerpoint/2010/main" val="496270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answer is yes.  Luke Hoban proposed </a:t>
            </a:r>
            <a:r>
              <a:rPr lang="en-US" dirty="0" err="1" smtClean="0"/>
              <a:t>async</a:t>
            </a:r>
            <a:r>
              <a:rPr lang="en-US" dirty="0" smtClean="0"/>
              <a:t>/await for JavaScript and was accepted</a:t>
            </a:r>
            <a:r>
              <a:rPr lang="en-US" baseline="0" dirty="0" smtClean="0"/>
              <a:t> into Stage 1 for ES7.  This will currently work over promises or promise like contracts.  Suddenly, our contract looks a bit nicer as it’s explicit that it’s an </a:t>
            </a:r>
            <a:r>
              <a:rPr lang="en-US" baseline="0" dirty="0" err="1" smtClean="0"/>
              <a:t>async</a:t>
            </a:r>
            <a:r>
              <a:rPr lang="en-US" baseline="0" dirty="0" smtClean="0"/>
              <a:t> function.</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60</a:t>
            </a:fld>
            <a:endParaRPr lang="en-US"/>
          </a:p>
        </p:txBody>
      </p:sp>
    </p:spTree>
    <p:extLst>
      <p:ext uri="{BB962C8B-B14F-4D97-AF65-F5344CB8AC3E}">
        <p14:creationId xmlns:p14="http://schemas.microsoft.com/office/powerpoint/2010/main" val="3102166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ahead, what else can we do?</a:t>
            </a:r>
            <a:r>
              <a:rPr lang="en-US" baseline="0" dirty="0" smtClean="0"/>
              <a:t> Where can we grow?  There is an effort underway by Jafar Husain from Netflix on TC39, the ECMAScript standardization committee, for </a:t>
            </a:r>
            <a:r>
              <a:rPr lang="en-US" baseline="0" dirty="0" err="1" smtClean="0"/>
              <a:t>async</a:t>
            </a:r>
            <a:r>
              <a:rPr lang="en-US" baseline="0" dirty="0" smtClean="0"/>
              <a:t> generators, the idea that we can treat </a:t>
            </a:r>
            <a:r>
              <a:rPr lang="en-US" baseline="0" dirty="0" err="1" smtClean="0"/>
              <a:t>async</a:t>
            </a:r>
            <a:r>
              <a:rPr lang="en-US" baseline="0" dirty="0" smtClean="0"/>
              <a:t> operations or events as first class </a:t>
            </a:r>
            <a:r>
              <a:rPr lang="en-US" baseline="0" dirty="0" err="1" smtClean="0"/>
              <a:t>iterables</a:t>
            </a:r>
            <a:r>
              <a:rPr lang="en-US" baseline="0" dirty="0" smtClean="0"/>
              <a:t>.  How cool would that be?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61</a:t>
            </a:fld>
            <a:endParaRPr lang="en-US"/>
          </a:p>
        </p:txBody>
      </p:sp>
    </p:spTree>
    <p:extLst>
      <p:ext uri="{BB962C8B-B14F-4D97-AF65-F5344CB8AC3E}">
        <p14:creationId xmlns:p14="http://schemas.microsoft.com/office/powerpoint/2010/main" val="3961940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62</a:t>
            </a:fld>
            <a:endParaRPr lang="en-US"/>
          </a:p>
        </p:txBody>
      </p:sp>
    </p:spTree>
    <p:extLst>
      <p:ext uri="{BB962C8B-B14F-4D97-AF65-F5344CB8AC3E}">
        <p14:creationId xmlns:p14="http://schemas.microsoft.com/office/powerpoint/2010/main" val="2506235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learn more about how</a:t>
            </a:r>
            <a:r>
              <a:rPr lang="en-US" baseline="0" dirty="0" smtClean="0"/>
              <a:t> our operators work, check out Rx Marbles where you have interactive diagrams to help you learn more about our operators and how they operate.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63</a:t>
            </a:fld>
            <a:endParaRPr lang="en-US"/>
          </a:p>
        </p:txBody>
      </p:sp>
    </p:spTree>
    <p:extLst>
      <p:ext uri="{BB962C8B-B14F-4D97-AF65-F5344CB8AC3E}">
        <p14:creationId xmlns:p14="http://schemas.microsoft.com/office/powerpoint/2010/main" val="205435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I work for a small startup, not in the Silicon Valley, but in Redmond, Washington of all places.  And I’d like to think that I’m putting the metal back in Microsoft.  Yep, adding umlauts to anything makes it more metal!</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a:t>
            </a:fld>
            <a:endParaRPr lang="en-US"/>
          </a:p>
        </p:txBody>
      </p:sp>
    </p:spTree>
    <p:extLst>
      <p:ext uri="{BB962C8B-B14F-4D97-AF65-F5344CB8AC3E}">
        <p14:creationId xmlns:p14="http://schemas.microsoft.com/office/powerpoint/2010/main" val="1228736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work on a product called the Reactive Extensions, a language neutral</a:t>
            </a:r>
            <a:r>
              <a:rPr lang="en-US" baseline="0" dirty="0" smtClean="0"/>
              <a:t> approach to asynchronous and event based programming</a:t>
            </a:r>
            <a:r>
              <a:rPr lang="en-US" dirty="0" smtClean="0"/>
              <a:t>, which oddly enough comes up in this</a:t>
            </a:r>
            <a:r>
              <a:rPr lang="en-US" baseline="0" dirty="0" smtClean="0"/>
              <a:t> talk.  </a:t>
            </a:r>
          </a:p>
          <a:p>
            <a:endParaRPr lang="en-US" baseline="0" dirty="0" smtClean="0"/>
          </a:p>
          <a:p>
            <a:r>
              <a:rPr lang="en-US" baseline="0" dirty="0" smtClean="0"/>
              <a:t>Click – And yes, I am Matthew Podwysocki and I’m an Rx Pusher.</a:t>
            </a:r>
          </a:p>
          <a:p>
            <a:endParaRPr lang="en-US" baseline="0" dirty="0" smtClean="0"/>
          </a:p>
          <a:p>
            <a:r>
              <a:rPr lang="en-US" baseline="0" dirty="0" smtClean="0"/>
              <a:t>I’ve been working on the team since 2010, mostly focused on JavaScript and .NET, with a little bit of Ruby, trying to make all languages kick ass.  Check out our new website there with all the information forthcoming.</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7</a:t>
            </a:fld>
            <a:endParaRPr lang="en-US"/>
          </a:p>
        </p:txBody>
      </p:sp>
    </p:spTree>
    <p:extLst>
      <p:ext uri="{BB962C8B-B14F-4D97-AF65-F5344CB8AC3E}">
        <p14:creationId xmlns:p14="http://schemas.microsoft.com/office/powerpoint/2010/main" val="1351582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a:t>
            </a:r>
            <a:r>
              <a:rPr lang="en-US" baseline="0" dirty="0" smtClean="0"/>
              <a:t> we’re really talking about here is stream processing and what benefits you can get from it.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8</a:t>
            </a:fld>
            <a:endParaRPr lang="en-US"/>
          </a:p>
        </p:txBody>
      </p:sp>
    </p:spTree>
    <p:extLst>
      <p:ext uri="{BB962C8B-B14F-4D97-AF65-F5344CB8AC3E}">
        <p14:creationId xmlns:p14="http://schemas.microsoft.com/office/powerpoint/2010/main" val="2314142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Explain usage at Netflix</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9</a:t>
            </a:fld>
            <a:endParaRPr lang="en-US"/>
          </a:p>
        </p:txBody>
      </p:sp>
    </p:spTree>
    <p:extLst>
      <p:ext uri="{BB962C8B-B14F-4D97-AF65-F5344CB8AC3E}">
        <p14:creationId xmlns:p14="http://schemas.microsoft.com/office/powerpoint/2010/main" val="98691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58977" y="2259484"/>
            <a:ext cx="10972800" cy="1143000"/>
          </a:xfrm>
          <a:prstGeom prst="rect">
            <a:avLst/>
          </a:prstGeom>
        </p:spPr>
        <p:txBody>
          <a:bodyPr/>
          <a:lstStyle>
            <a:lvl1pPr algn="ctr">
              <a:defRPr sz="4400">
                <a:solidFill>
                  <a:schemeClr val="tx1"/>
                </a:solidFill>
                <a:latin typeface="Franklin Gothic Demi Cond" panose="020B0706030402020204" pitchFamily="34" charset="0"/>
              </a:defRPr>
            </a:lvl1pPr>
          </a:lstStyle>
          <a:p>
            <a:r>
              <a:rPr lang="en-US" dirty="0" smtClean="0"/>
              <a:t>Click to edit Master title style</a:t>
            </a:r>
            <a:endParaRPr lang="en-GB" dirty="0"/>
          </a:p>
        </p:txBody>
      </p:sp>
      <p:sp>
        <p:nvSpPr>
          <p:cNvPr id="12" name="Text Placeholder 11"/>
          <p:cNvSpPr>
            <a:spLocks noGrp="1"/>
          </p:cNvSpPr>
          <p:nvPr>
            <p:ph type="body" sz="quarter" idx="10"/>
          </p:nvPr>
        </p:nvSpPr>
        <p:spPr>
          <a:xfrm>
            <a:off x="1392733" y="3716338"/>
            <a:ext cx="9505288" cy="720774"/>
          </a:xfrm>
          <a:prstGeom prst="rect">
            <a:avLst/>
          </a:prstGeom>
        </p:spPr>
        <p:txBody>
          <a:bodyPr/>
          <a:lstStyle>
            <a:lvl1pPr marL="0" indent="0" algn="ctr">
              <a:buNone/>
              <a:defRPr>
                <a:solidFill>
                  <a:schemeClr val="bg1">
                    <a:lumMod val="50000"/>
                  </a:schemeClr>
                </a:solidFill>
                <a:latin typeface="Franklin Gothic Demi" panose="020B07030201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2173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58977" y="2259484"/>
            <a:ext cx="10972800" cy="1143000"/>
          </a:xfrm>
          <a:prstGeom prst="rect">
            <a:avLst/>
          </a:prstGeom>
        </p:spPr>
        <p:txBody>
          <a:bodyPr/>
          <a:lstStyle>
            <a:lvl1pPr algn="l">
              <a:defRPr sz="4400">
                <a:solidFill>
                  <a:schemeClr val="tx1"/>
                </a:solidFill>
                <a:latin typeface="Franklin Gothic Demi Cond" panose="020B0706030402020204" pitchFamily="34" charset="0"/>
              </a:defRPr>
            </a:lvl1pPr>
          </a:lstStyle>
          <a:p>
            <a:r>
              <a:rPr lang="en-US" dirty="0" smtClean="0"/>
              <a:t>Demo</a:t>
            </a:r>
            <a:endParaRPr lang="en-GB" dirty="0"/>
          </a:p>
        </p:txBody>
      </p:sp>
      <p:sp>
        <p:nvSpPr>
          <p:cNvPr id="4" name="Rectangle 3"/>
          <p:cNvSpPr/>
          <p:nvPr userDrawn="1"/>
        </p:nvSpPr>
        <p:spPr>
          <a:xfrm>
            <a:off x="0" y="2259484"/>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Tree>
    <p:extLst>
      <p:ext uri="{BB962C8B-B14F-4D97-AF65-F5344CB8AC3E}">
        <p14:creationId xmlns:p14="http://schemas.microsoft.com/office/powerpoint/2010/main" val="4073216223"/>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426485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logo">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29"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hasCustomPrompt="1"/>
          </p:nvPr>
        </p:nvSpPr>
        <p:spPr>
          <a:xfrm>
            <a:off x="431371" y="1324708"/>
            <a:ext cx="10922429" cy="4852255"/>
          </a:xfrm>
          <a:prstGeom prst="rect">
            <a:avLst/>
          </a:prstGeom>
        </p:spPr>
        <p:txBody>
          <a:bodyPr/>
          <a:lstStyle>
            <a:lvl1pPr marL="0" indent="0">
              <a:buNone/>
              <a:defRPr sz="2400">
                <a:solidFill>
                  <a:schemeClr val="accent6"/>
                </a:solidFill>
                <a:latin typeface="Consolas" panose="020B0609020204030204" pitchFamily="49" charset="0"/>
                <a:cs typeface="Consolas" panose="020B0609020204030204" pitchFamily="49" charset="0"/>
              </a:defRPr>
            </a:lvl1pPr>
            <a:lvl2pPr>
              <a:defRPr>
                <a:solidFill>
                  <a:schemeClr val="bg2">
                    <a:lumMod val="90000"/>
                  </a:schemeClr>
                </a:solidFill>
                <a:latin typeface="Museo Sans 500" panose="02000000000000000000" pitchFamily="50" charset="0"/>
              </a:defRPr>
            </a:lvl2pPr>
            <a:lvl3pPr>
              <a:defRPr>
                <a:solidFill>
                  <a:schemeClr val="bg1">
                    <a:lumMod val="50000"/>
                  </a:schemeClr>
                </a:solidFill>
                <a:latin typeface="Museo Sans 500" panose="02000000000000000000" pitchFamily="50" charset="0"/>
              </a:defRPr>
            </a:lvl3pPr>
            <a:lvl4pPr>
              <a:defRPr>
                <a:solidFill>
                  <a:schemeClr val="bg1">
                    <a:lumMod val="50000"/>
                  </a:schemeClr>
                </a:solidFill>
                <a:latin typeface="Museo Sans 500" panose="02000000000000000000" pitchFamily="50" charset="0"/>
              </a:defRPr>
            </a:lvl4pPr>
            <a:lvl5pPr>
              <a:defRPr>
                <a:solidFill>
                  <a:schemeClr val="bg1">
                    <a:lumMod val="50000"/>
                  </a:schemeClr>
                </a:solidFill>
                <a:latin typeface="Museo Sans 500" panose="02000000000000000000" pitchFamily="50" charset="0"/>
              </a:defRPr>
            </a:lvl5pPr>
          </a:lstStyle>
          <a:p>
            <a:pPr lvl="0"/>
            <a:r>
              <a:rPr lang="en-US" dirty="0" smtClean="0"/>
              <a:t>Code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1141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3891" y="278908"/>
            <a:ext cx="9753600" cy="1154097"/>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1219200" y="1600200"/>
            <a:ext cx="9753600" cy="4800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10254" y="548797"/>
            <a:ext cx="1585509" cy="297918"/>
          </a:xfrm>
          <a:prstGeom prst="rect">
            <a:avLst/>
          </a:prstGeom>
        </p:spPr>
        <p:txBody>
          <a:bodyPr/>
          <a:lstStyle/>
          <a:p>
            <a:fld id="{CEF8DD1E-A649-BF4C-AD7A-BEEB211DC648}" type="datetimeFigureOut">
              <a:rPr lang="en-US" smtClean="0"/>
              <a:t>2/24/2015</a:t>
            </a:fld>
            <a:endParaRPr lang="en-US"/>
          </a:p>
        </p:txBody>
      </p:sp>
      <p:sp>
        <p:nvSpPr>
          <p:cNvPr id="5" name="Footer Placeholder 4"/>
          <p:cNvSpPr>
            <a:spLocks noGrp="1"/>
          </p:cNvSpPr>
          <p:nvPr>
            <p:ph type="ftr" sz="quarter" idx="11"/>
          </p:nvPr>
        </p:nvSpPr>
        <p:spPr>
          <a:xfrm>
            <a:off x="8011585" y="855957"/>
            <a:ext cx="2995319" cy="301227"/>
          </a:xfrm>
          <a:prstGeom prst="rect">
            <a:avLst/>
          </a:prstGeom>
        </p:spPr>
        <p:txBody>
          <a:bodyPr/>
          <a:lstStyle/>
          <a:p>
            <a:endParaRPr lang="en-US"/>
          </a:p>
        </p:txBody>
      </p:sp>
      <p:sp>
        <p:nvSpPr>
          <p:cNvPr id="6" name="Slide Number Placeholder 5"/>
          <p:cNvSpPr>
            <a:spLocks noGrp="1"/>
          </p:cNvSpPr>
          <p:nvPr>
            <p:ph type="sldNum" sz="quarter" idx="12"/>
          </p:nvPr>
        </p:nvSpPr>
        <p:spPr>
          <a:xfrm>
            <a:off x="9752554" y="548797"/>
            <a:ext cx="1254937" cy="301752"/>
          </a:xfrm>
          <a:prstGeom prst="rect">
            <a:avLst/>
          </a:prstGeom>
        </p:spPr>
        <p:txBody>
          <a:bodyPr/>
          <a:lstStyle/>
          <a:p>
            <a:fld id="{D862AB05-A005-C949-9A99-5C7AC658710C}" type="slidenum">
              <a:rPr lang="en-US" smtClean="0"/>
              <a:t>‹#›</a:t>
            </a:fld>
            <a:endParaRPr lang="en-US"/>
          </a:p>
        </p:txBody>
      </p:sp>
    </p:spTree>
    <p:extLst>
      <p:ext uri="{BB962C8B-B14F-4D97-AF65-F5344CB8AC3E}">
        <p14:creationId xmlns:p14="http://schemas.microsoft.com/office/powerpoint/2010/main" val="11393130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148880"/>
      </p:ext>
    </p:extLst>
  </p:cSld>
  <p:clrMap bg1="lt1" tx1="dk1" bg2="lt2" tx2="dk2" accent1="accent1" accent2="accent2" accent3="accent3" accent4="accent4" accent5="accent5" accent6="accent6" hlink="hlink" folHlink="folHlink"/>
  <p:sldLayoutIdLst>
    <p:sldLayoutId id="2147483664" r:id="rId1"/>
    <p:sldLayoutId id="2147483671" r:id="rId2"/>
    <p:sldLayoutId id="2147483669" r:id="rId3"/>
    <p:sldLayoutId id="2147483672" r:id="rId4"/>
    <p:sldLayoutId id="2147483670" r:id="rId5"/>
    <p:sldLayoutId id="2147483673" r:id="rId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4955" y="1245058"/>
            <a:ext cx="6786822" cy="1143000"/>
          </a:xfrm>
        </p:spPr>
        <p:txBody>
          <a:bodyPr/>
          <a:lstStyle/>
          <a:p>
            <a:r>
              <a:rPr lang="en-US" dirty="0" smtClean="0">
                <a:solidFill>
                  <a:schemeClr val="bg1"/>
                </a:solidFill>
              </a:rPr>
              <a:t>Exploring the Reactive Extensions for JavaScript</a:t>
            </a:r>
            <a:endParaRPr lang="en-US" dirty="0">
              <a:solidFill>
                <a:schemeClr val="bg1"/>
              </a:solidFill>
            </a:endParaRPr>
          </a:p>
        </p:txBody>
      </p:sp>
      <p:sp>
        <p:nvSpPr>
          <p:cNvPr id="5" name="Text Placeholder 2"/>
          <p:cNvSpPr>
            <a:spLocks noGrp="1"/>
          </p:cNvSpPr>
          <p:nvPr>
            <p:ph type="body" sz="quarter" idx="10"/>
          </p:nvPr>
        </p:nvSpPr>
        <p:spPr>
          <a:xfrm>
            <a:off x="5693298" y="3175907"/>
            <a:ext cx="5938479" cy="720774"/>
          </a:xfrm>
        </p:spPr>
        <p:txBody>
          <a:bodyPr/>
          <a:lstStyle/>
          <a:p>
            <a:pPr algn="l"/>
            <a:r>
              <a:rPr lang="en-US" sz="2400" dirty="0" smtClean="0">
                <a:solidFill>
                  <a:schemeClr val="bg1">
                    <a:lumMod val="85000"/>
                  </a:schemeClr>
                </a:solidFill>
                <a:latin typeface="Franklin Gothic Demi Cond" panose="020B0706030402020204" pitchFamily="34" charset="0"/>
              </a:rPr>
              <a:t>Matthew Podwysocki	@</a:t>
            </a:r>
            <a:r>
              <a:rPr lang="en-US" sz="2400" dirty="0" err="1" smtClean="0">
                <a:solidFill>
                  <a:schemeClr val="bg1">
                    <a:lumMod val="85000"/>
                  </a:schemeClr>
                </a:solidFill>
                <a:latin typeface="Franklin Gothic Demi Cond" panose="020B0706030402020204" pitchFamily="34" charset="0"/>
              </a:rPr>
              <a:t>mattpodwysocki</a:t>
            </a:r>
            <a:endParaRPr lang="en-US" sz="2400" dirty="0" smtClean="0">
              <a:solidFill>
                <a:schemeClr val="bg1">
                  <a:lumMod val="85000"/>
                </a:schemeClr>
              </a:solidFill>
              <a:latin typeface="Franklin Gothic Demi Cond" panose="020B0706030402020204" pitchFamily="34" charset="0"/>
            </a:endParaRPr>
          </a:p>
          <a:p>
            <a:pPr algn="l"/>
            <a:r>
              <a:rPr lang="en-US" sz="2400" u="sng" dirty="0" smtClean="0">
                <a:solidFill>
                  <a:schemeClr val="bg1">
                    <a:lumMod val="85000"/>
                  </a:schemeClr>
                </a:solidFill>
                <a:latin typeface="Franklin Gothic Demi Cond" panose="020B0706030402020204" pitchFamily="34" charset="0"/>
              </a:rPr>
              <a:t>github.com/</a:t>
            </a:r>
            <a:r>
              <a:rPr lang="en-US" sz="2400" u="sng" dirty="0" err="1" smtClean="0">
                <a:solidFill>
                  <a:schemeClr val="bg1">
                    <a:lumMod val="85000"/>
                  </a:schemeClr>
                </a:solidFill>
                <a:latin typeface="Franklin Gothic Demi Cond" panose="020B0706030402020204" pitchFamily="34" charset="0"/>
              </a:rPr>
              <a:t>mattpodwysocki</a:t>
            </a:r>
            <a:r>
              <a:rPr lang="en-US" sz="2400" u="sng" dirty="0" smtClean="0">
                <a:solidFill>
                  <a:schemeClr val="bg1">
                    <a:lumMod val="85000"/>
                  </a:schemeClr>
                </a:solidFill>
                <a:latin typeface="Franklin Gothic Demi Cond" panose="020B0706030402020204" pitchFamily="34" charset="0"/>
              </a:rPr>
              <a:t>/applicative-2015</a:t>
            </a:r>
            <a:r>
              <a:rPr lang="en-US" sz="1200" dirty="0" smtClean="0">
                <a:solidFill>
                  <a:schemeClr val="bg1">
                    <a:lumMod val="85000"/>
                  </a:schemeClr>
                </a:solidFill>
                <a:latin typeface="Franklin Gothic Demi Cond" panose="020B0706030402020204" pitchFamily="34" charset="0"/>
              </a:rPr>
              <a:t/>
            </a:r>
            <a:br>
              <a:rPr lang="en-US" sz="1200" dirty="0" smtClean="0">
                <a:solidFill>
                  <a:schemeClr val="bg1">
                    <a:lumMod val="85000"/>
                  </a:schemeClr>
                </a:solidFill>
                <a:latin typeface="Franklin Gothic Demi Cond" panose="020B0706030402020204" pitchFamily="34" charset="0"/>
              </a:rPr>
            </a:br>
            <a:endParaRPr lang="en-US" sz="1200" dirty="0" smtClean="0">
              <a:solidFill>
                <a:schemeClr val="bg1">
                  <a:lumMod val="85000"/>
                </a:schemeClr>
              </a:solidFill>
              <a:latin typeface="Franklin Gothic Demi Cond" panose="020B0706030402020204" pitchFamily="34" charset="0"/>
            </a:endParaRPr>
          </a:p>
          <a:p>
            <a:pPr algn="l"/>
            <a:endParaRPr lang="en-US" sz="2400" dirty="0" smtClean="0">
              <a:solidFill>
                <a:schemeClr val="bg1">
                  <a:lumMod val="85000"/>
                </a:schemeClr>
              </a:solidFill>
              <a:latin typeface="Franklin Gothic Demi Cond" panose="020B07060304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02" y="1384408"/>
            <a:ext cx="3528751" cy="3528751"/>
          </a:xfrm>
          <a:prstGeom prst="rect">
            <a:avLst/>
          </a:prstGeom>
        </p:spPr>
      </p:pic>
    </p:spTree>
    <p:extLst>
      <p:ext uri="{BB962C8B-B14F-4D97-AF65-F5344CB8AC3E}">
        <p14:creationId xmlns:p14="http://schemas.microsoft.com/office/powerpoint/2010/main" val="338852758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514601" y="1381780"/>
            <a:ext cx="5822043" cy="523220"/>
          </a:xfrm>
          <a:prstGeom prst="rect">
            <a:avLst/>
          </a:prstGeom>
          <a:noFill/>
        </p:spPr>
        <p:txBody>
          <a:bodyPr wrap="none" rtlCol="0">
            <a:spAutoFit/>
          </a:bodyPr>
          <a:lstStyle/>
          <a:p>
            <a:r>
              <a:rPr lang="en-US" sz="2800" dirty="0">
                <a:solidFill>
                  <a:schemeClr val="bg1"/>
                </a:solidFill>
                <a:cs typeface="Avenir Medium"/>
              </a:rPr>
              <a:t>This is the story of how Netflix solved</a:t>
            </a:r>
          </a:p>
        </p:txBody>
      </p:sp>
      <p:sp>
        <p:nvSpPr>
          <p:cNvPr id="5" name="TextBox 4"/>
          <p:cNvSpPr txBox="1"/>
          <p:nvPr/>
        </p:nvSpPr>
        <p:spPr>
          <a:xfrm>
            <a:off x="2362201" y="1752601"/>
            <a:ext cx="7588937" cy="2400657"/>
          </a:xfrm>
          <a:prstGeom prst="rect">
            <a:avLst/>
          </a:prstGeom>
          <a:noFill/>
        </p:spPr>
        <p:txBody>
          <a:bodyPr wrap="none" rtlCol="0">
            <a:spAutoFit/>
          </a:bodyPr>
          <a:lstStyle/>
          <a:p>
            <a:r>
              <a:rPr lang="en-US" sz="15000" dirty="0" smtClean="0">
                <a:solidFill>
                  <a:schemeClr val="bg1"/>
                </a:solidFill>
                <a:cs typeface="Avenir Medium"/>
              </a:rPr>
              <a:t>BIG</a:t>
            </a:r>
            <a:r>
              <a:rPr lang="en-US" sz="4800" dirty="0" smtClean="0">
                <a:solidFill>
                  <a:schemeClr val="bg1"/>
                </a:solidFill>
                <a:cs typeface="Avenir Medium"/>
              </a:rPr>
              <a:t> </a:t>
            </a:r>
            <a:r>
              <a:rPr lang="en-US" sz="4800" dirty="0" err="1" smtClean="0">
                <a:solidFill>
                  <a:schemeClr val="bg1"/>
                </a:solidFill>
                <a:cs typeface="Avenir Medium"/>
              </a:rPr>
              <a:t>async</a:t>
            </a:r>
            <a:r>
              <a:rPr lang="en-US" sz="4800" dirty="0" smtClean="0">
                <a:solidFill>
                  <a:schemeClr val="bg1"/>
                </a:solidFill>
                <a:cs typeface="Avenir Medium"/>
              </a:rPr>
              <a:t> problems</a:t>
            </a:r>
            <a:endParaRPr lang="en-US" sz="4800" dirty="0">
              <a:solidFill>
                <a:schemeClr val="bg1"/>
              </a:solidFill>
              <a:cs typeface="Avenir Medium"/>
            </a:endParaRPr>
          </a:p>
        </p:txBody>
      </p:sp>
      <p:sp>
        <p:nvSpPr>
          <p:cNvPr id="6" name="TextBox 5"/>
          <p:cNvSpPr txBox="1"/>
          <p:nvPr/>
        </p:nvSpPr>
        <p:spPr>
          <a:xfrm>
            <a:off x="5753824" y="5105400"/>
            <a:ext cx="5282215" cy="1569660"/>
          </a:xfrm>
          <a:prstGeom prst="rect">
            <a:avLst/>
          </a:prstGeom>
          <a:noFill/>
        </p:spPr>
        <p:txBody>
          <a:bodyPr wrap="none" rtlCol="0">
            <a:spAutoFit/>
          </a:bodyPr>
          <a:lstStyle/>
          <a:p>
            <a:r>
              <a:rPr lang="en-US" sz="2400" dirty="0" smtClean="0">
                <a:solidFill>
                  <a:schemeClr val="bg1"/>
                </a:solidFill>
                <a:cs typeface="Avenir Medium"/>
              </a:rPr>
              <a:t>by thinking differently about</a:t>
            </a:r>
          </a:p>
          <a:p>
            <a:endParaRPr lang="en-US" sz="2400" dirty="0" smtClean="0">
              <a:solidFill>
                <a:schemeClr val="bg1"/>
              </a:solidFill>
              <a:cs typeface="Avenir Medium"/>
            </a:endParaRPr>
          </a:p>
          <a:p>
            <a:endParaRPr lang="en-US" sz="2400" dirty="0" smtClean="0">
              <a:solidFill>
                <a:schemeClr val="bg1"/>
              </a:solidFill>
              <a:cs typeface="Avenir Medium"/>
            </a:endParaRPr>
          </a:p>
          <a:p>
            <a:pPr algn="r"/>
            <a:r>
              <a:rPr lang="en-US" sz="2400" dirty="0" smtClean="0">
                <a:solidFill>
                  <a:schemeClr val="bg1"/>
                </a:solidFill>
                <a:cs typeface="Avenir Medium"/>
              </a:rPr>
              <a:t>                                                            </a:t>
            </a:r>
            <a:endParaRPr lang="en-US" sz="2400" dirty="0">
              <a:solidFill>
                <a:schemeClr val="bg1"/>
              </a:solidFill>
              <a:cs typeface="Avenir Medium"/>
            </a:endParaRPr>
          </a:p>
        </p:txBody>
      </p:sp>
      <p:sp>
        <p:nvSpPr>
          <p:cNvPr id="7" name="TextBox 6"/>
          <p:cNvSpPr txBox="1"/>
          <p:nvPr/>
        </p:nvSpPr>
        <p:spPr>
          <a:xfrm>
            <a:off x="7391401" y="5410200"/>
            <a:ext cx="2300951" cy="923330"/>
          </a:xfrm>
          <a:prstGeom prst="rect">
            <a:avLst/>
          </a:prstGeom>
          <a:noFill/>
        </p:spPr>
        <p:txBody>
          <a:bodyPr wrap="none" rtlCol="0">
            <a:spAutoFit/>
          </a:bodyPr>
          <a:lstStyle/>
          <a:p>
            <a:r>
              <a:rPr lang="en-US" sz="5400" dirty="0">
                <a:solidFill>
                  <a:schemeClr val="accent1"/>
                </a:solidFill>
                <a:cs typeface="Avenir Medium"/>
              </a:rPr>
              <a:t>Events.</a:t>
            </a:r>
          </a:p>
        </p:txBody>
      </p:sp>
    </p:spTree>
    <p:extLst>
      <p:ext uri="{BB962C8B-B14F-4D97-AF65-F5344CB8AC3E}">
        <p14:creationId xmlns:p14="http://schemas.microsoft.com/office/powerpoint/2010/main" val="409312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useBgFill="1">
        <p:nvSpPr>
          <p:cNvPr id="2" name="Title 1"/>
          <p:cNvSpPr>
            <a:spLocks noGrp="1"/>
          </p:cNvSpPr>
          <p:nvPr>
            <p:ph type="title"/>
          </p:nvPr>
        </p:nvSpPr>
        <p:spPr/>
        <p:txBody>
          <a:bodyPr>
            <a:normAutofit/>
          </a:bodyPr>
          <a:lstStyle/>
          <a:p>
            <a:r>
              <a:rPr lang="en-US" dirty="0" smtClean="0"/>
              <a:t>The Netflix App is Asynchronous</a:t>
            </a:r>
            <a:endParaRPr lang="en-US" dirty="0"/>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App </a:t>
            </a:r>
            <a:r>
              <a:rPr lang="en-US" dirty="0" smtClean="0"/>
              <a:t>Startup</a:t>
            </a:r>
          </a:p>
          <a:p>
            <a:pPr marL="457200" indent="-457200">
              <a:buFont typeface="Arial" panose="020B0604020202020204" pitchFamily="34" charset="0"/>
              <a:buChar char="•"/>
            </a:pPr>
            <a:r>
              <a:rPr lang="en-US" dirty="0" smtClean="0"/>
              <a:t>Player</a:t>
            </a:r>
          </a:p>
          <a:p>
            <a:pPr marL="457200" indent="-457200">
              <a:buFont typeface="Arial" panose="020B0604020202020204" pitchFamily="34" charset="0"/>
              <a:buChar char="•"/>
            </a:pPr>
            <a:r>
              <a:rPr lang="en-US" dirty="0" smtClean="0"/>
              <a:t>Data Access</a:t>
            </a:r>
          </a:p>
          <a:p>
            <a:pPr marL="457200" indent="-457200">
              <a:buFont typeface="Arial" panose="020B0604020202020204" pitchFamily="34" charset="0"/>
              <a:buChar char="•"/>
            </a:pPr>
            <a:r>
              <a:rPr lang="en-US" dirty="0" smtClean="0"/>
              <a:t>Animations</a:t>
            </a:r>
          </a:p>
          <a:p>
            <a:pPr marL="457200" indent="-457200">
              <a:buFont typeface="Arial" panose="020B0604020202020204" pitchFamily="34" charset="0"/>
              <a:buChar char="•"/>
            </a:pPr>
            <a:r>
              <a:rPr lang="en-US" dirty="0" smtClean="0"/>
              <a:t>View/Model Binding</a:t>
            </a:r>
            <a:endParaRPr lang="en-US" dirty="0"/>
          </a:p>
          <a:p>
            <a:endParaRPr lang="en-US" dirty="0"/>
          </a:p>
        </p:txBody>
      </p:sp>
      <p:pic>
        <p:nvPicPr>
          <p:cNvPr id="4" name="Picture 4" descr="http://cdn.androidcommunity.com/wp-content/uploads/2011/07/Netflix-andro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773" y="3834026"/>
            <a:ext cx="4762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787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Years Ago…</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smtClean="0"/>
              <a:t>Complex asynchronous code</a:t>
            </a:r>
          </a:p>
          <a:p>
            <a:pPr marL="457200" indent="-457200">
              <a:buFont typeface="Arial" panose="020B0604020202020204" pitchFamily="34" charset="0"/>
              <a:buChar char="•"/>
            </a:pPr>
            <a:r>
              <a:rPr lang="en-US" dirty="0" smtClean="0"/>
              <a:t>Client and Server developers tightly coupled</a:t>
            </a:r>
            <a:endParaRPr lang="en-US" dirty="0"/>
          </a:p>
          <a:p>
            <a:pPr marL="457200" indent="-457200">
              <a:buFont typeface="Arial" panose="020B0604020202020204" pitchFamily="34" charset="0"/>
              <a:buChar char="•"/>
            </a:pPr>
            <a:r>
              <a:rPr lang="en-US" dirty="0" smtClean="0"/>
              <a:t>Different platforms, different approaches to </a:t>
            </a:r>
            <a:r>
              <a:rPr lang="en-US" dirty="0" err="1" smtClean="0"/>
              <a:t>asynchrnous</a:t>
            </a:r>
            <a:endParaRPr lang="en-US" dirty="0" smtClean="0"/>
          </a:p>
        </p:txBody>
      </p:sp>
      <p:pic>
        <p:nvPicPr>
          <p:cNvPr id="4" name="Picture 4" descr="http://cdn.androidcommunity.com/wp-content/uploads/2011/07/Netflix-andro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676" y="3834025"/>
            <a:ext cx="4762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56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at Netflix</a:t>
            </a:r>
            <a:endParaRPr lang="en-US" dirty="0"/>
          </a:p>
        </p:txBody>
      </p:sp>
      <p:sp>
        <p:nvSpPr>
          <p:cNvPr id="3" name="Content Placeholder 2"/>
          <p:cNvSpPr>
            <a:spLocks noGrp="1"/>
          </p:cNvSpPr>
          <p:nvPr>
            <p:ph idx="1"/>
          </p:nvPr>
        </p:nvSpPr>
        <p:spPr/>
        <p:txBody>
          <a:bodyPr/>
          <a:lstStyle/>
          <a:p>
            <a:pPr marL="457200" indent="-457200">
              <a:buFont typeface="Arial" panose="020B0604020202020204" pitchFamily="34" charset="0"/>
              <a:buChar char="•"/>
            </a:pPr>
            <a:r>
              <a:rPr lang="en-US" dirty="0"/>
              <a:t>Rx used on server and </a:t>
            </a:r>
            <a:r>
              <a:rPr lang="en-US" dirty="0" smtClean="0"/>
              <a:t>client</a:t>
            </a:r>
          </a:p>
          <a:p>
            <a:pPr marL="457200" indent="-457200">
              <a:buFont typeface="Arial" panose="020B0604020202020204" pitchFamily="34" charset="0"/>
              <a:buChar char="•"/>
            </a:pPr>
            <a:r>
              <a:rPr lang="en-US" dirty="0"/>
              <a:t>30+ developers using Rx in 5 different </a:t>
            </a:r>
            <a:r>
              <a:rPr lang="en-US" dirty="0" smtClean="0"/>
              <a:t>languages</a:t>
            </a:r>
            <a:endParaRPr lang="en-US" dirty="0"/>
          </a:p>
          <a:p>
            <a:pPr marL="457200" indent="-457200">
              <a:buFont typeface="Arial" panose="020B0604020202020204" pitchFamily="34" charset="0"/>
              <a:buChar char="•"/>
            </a:pPr>
            <a:r>
              <a:rPr lang="en-US" dirty="0"/>
              <a:t>Same </a:t>
            </a:r>
            <a:r>
              <a:rPr lang="en-US" dirty="0" smtClean="0"/>
              <a:t>asynchronous </a:t>
            </a:r>
            <a:r>
              <a:rPr lang="en-US" dirty="0"/>
              <a:t>model everywhere</a:t>
            </a:r>
          </a:p>
          <a:p>
            <a:pPr marL="457200" indent="-457200">
              <a:buFont typeface="Arial" panose="020B0604020202020204" pitchFamily="34" charset="0"/>
              <a:buChar char="•"/>
            </a:pPr>
            <a:endParaRPr lang="en-US" dirty="0" smtClean="0"/>
          </a:p>
        </p:txBody>
      </p:sp>
      <p:pic>
        <p:nvPicPr>
          <p:cNvPr id="4" name="Picture 4" descr="http://cdn.androidcommunity.com/wp-content/uploads/2011/07/Netflix-androi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676" y="3834025"/>
            <a:ext cx="47625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82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Real-Time is Everywhere…</a:t>
            </a:r>
            <a:endParaRPr lang="en-US" dirty="0">
              <a:solidFill>
                <a:schemeClr val="bg1"/>
              </a:solidFill>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5127" y="917445"/>
            <a:ext cx="7474915" cy="5606186"/>
          </a:xfrm>
        </p:spPr>
      </p:pic>
    </p:spTree>
    <p:extLst>
      <p:ext uri="{BB962C8B-B14F-4D97-AF65-F5344CB8AC3E}">
        <p14:creationId xmlns:p14="http://schemas.microsoft.com/office/powerpoint/2010/main" val="253072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5329" y="1222254"/>
            <a:ext cx="10972800" cy="1143000"/>
          </a:xfrm>
        </p:spPr>
        <p:txBody>
          <a:bodyPr/>
          <a:lstStyle/>
          <a:p>
            <a:r>
              <a:rPr lang="en-US" dirty="0" smtClean="0">
                <a:solidFill>
                  <a:schemeClr val="bg1"/>
                </a:solidFill>
              </a:rPr>
              <a:t>Let’s Face It, Asynchronous Programming is Awful!</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132" y="2216500"/>
            <a:ext cx="4913193" cy="4130153"/>
          </a:xfrm>
          <a:prstGeom prst="rect">
            <a:avLst/>
          </a:prstGeom>
        </p:spPr>
      </p:pic>
    </p:spTree>
    <p:extLst>
      <p:ext uri="{BB962C8B-B14F-4D97-AF65-F5344CB8AC3E}">
        <p14:creationId xmlns:p14="http://schemas.microsoft.com/office/powerpoint/2010/main" val="1624789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58977" y="1306983"/>
            <a:ext cx="8771626" cy="1143000"/>
          </a:xfrm>
        </p:spPr>
        <p:txBody>
          <a:bodyPr/>
          <a:lstStyle/>
          <a:p>
            <a:r>
              <a:rPr lang="en-US" dirty="0" smtClean="0">
                <a:solidFill>
                  <a:schemeClr val="bg1"/>
                </a:solidFill>
              </a:rPr>
              <a:t>“We </a:t>
            </a:r>
            <a:r>
              <a:rPr lang="en-US" dirty="0">
                <a:solidFill>
                  <a:schemeClr val="bg1"/>
                </a:solidFill>
              </a:rPr>
              <a:t>choose to go to </a:t>
            </a:r>
            <a:r>
              <a:rPr lang="en-US" dirty="0" smtClean="0">
                <a:solidFill>
                  <a:schemeClr val="bg1"/>
                </a:solidFill>
              </a:rPr>
              <a:t>solve asynchronous programming and </a:t>
            </a:r>
            <a:r>
              <a:rPr lang="en-US" dirty="0">
                <a:solidFill>
                  <a:schemeClr val="bg1"/>
                </a:solidFill>
              </a:rPr>
              <a:t>do the other things, not because they are easy, but because they are </a:t>
            </a:r>
            <a:r>
              <a:rPr lang="en-US" dirty="0" smtClean="0">
                <a:solidFill>
                  <a:schemeClr val="bg1"/>
                </a:solidFill>
              </a:rPr>
              <a:t>hard”</a:t>
            </a:r>
            <a:endParaRPr lang="en-US" dirty="0">
              <a:solidFill>
                <a:schemeClr val="bg1"/>
              </a:solidFill>
            </a:endParaRPr>
          </a:p>
        </p:txBody>
      </p:sp>
      <p:sp>
        <p:nvSpPr>
          <p:cNvPr id="4" name="Text Placeholder 3"/>
          <p:cNvSpPr>
            <a:spLocks noGrp="1"/>
          </p:cNvSpPr>
          <p:nvPr>
            <p:ph type="body" sz="quarter" idx="10"/>
          </p:nvPr>
        </p:nvSpPr>
        <p:spPr>
          <a:xfrm>
            <a:off x="658977" y="5337623"/>
            <a:ext cx="9505288" cy="720774"/>
          </a:xfrm>
        </p:spPr>
        <p:txBody>
          <a:bodyPr/>
          <a:lstStyle/>
          <a:p>
            <a:r>
              <a:rPr lang="en-US" dirty="0" smtClean="0">
                <a:solidFill>
                  <a:schemeClr val="bg1">
                    <a:lumMod val="85000"/>
                  </a:schemeClr>
                </a:solidFill>
              </a:rPr>
              <a:t> Former US President John F. Kennedy - 1962</a:t>
            </a:r>
            <a:endParaRPr lang="en-US" dirty="0">
              <a:solidFill>
                <a:schemeClr val="bg1">
                  <a:lumMod val="85000"/>
                </a:schemeClr>
              </a:solidFill>
            </a:endParaRPr>
          </a:p>
        </p:txBody>
      </p:sp>
      <p:pic>
        <p:nvPicPr>
          <p:cNvPr id="1026" name="Picture 2" descr="http://upload.wikimedia.org/wikipedia/commons/thumb/5/56/John_F._Kennedy_speaks_at_Rice_University.jpg/220px-John_F._Kennedy_speaks_at_Rice_Univers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6276" y="1306983"/>
            <a:ext cx="2347909" cy="341514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txBox="1">
            <a:spLocks/>
          </p:cNvSpPr>
          <p:nvPr/>
        </p:nvSpPr>
        <p:spPr>
          <a:xfrm>
            <a:off x="658977" y="5803921"/>
            <a:ext cx="9505288" cy="720774"/>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bg1">
                    <a:lumMod val="50000"/>
                  </a:schemeClr>
                </a:solidFill>
                <a:latin typeface="Franklin Gothic Demi" panose="020B0703020102020204"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lumMod val="85000"/>
                  </a:schemeClr>
                </a:solidFill>
              </a:rPr>
              <a:t>[citation needed]</a:t>
            </a:r>
            <a:endParaRPr lang="en-US" dirty="0">
              <a:solidFill>
                <a:schemeClr val="bg1">
                  <a:lumMod val="85000"/>
                </a:schemeClr>
              </a:solidFill>
            </a:endParaRPr>
          </a:p>
        </p:txBody>
      </p:sp>
    </p:spTree>
    <p:extLst>
      <p:ext uri="{BB962C8B-B14F-4D97-AF65-F5344CB8AC3E}">
        <p14:creationId xmlns:p14="http://schemas.microsoft.com/office/powerpoint/2010/main" val="232974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Callback Hell</a:t>
            </a:r>
            <a:endParaRPr lang="en-US" dirty="0">
              <a:solidFill>
                <a:schemeClr val="bg1"/>
              </a:solidFill>
            </a:endParaRPr>
          </a:p>
        </p:txBody>
      </p:sp>
      <p:sp>
        <p:nvSpPr>
          <p:cNvPr id="3" name="Content Placeholder 2"/>
          <p:cNvSpPr>
            <a:spLocks noGrp="1"/>
          </p:cNvSpPr>
          <p:nvPr>
            <p:ph idx="1"/>
          </p:nvPr>
        </p:nvSpPr>
        <p:spPr/>
        <p:txBody>
          <a:bodyPr>
            <a:noAutofit/>
          </a:bodyPr>
          <a:lstStyle/>
          <a:p>
            <a:pPr marL="45720" indent="0">
              <a:buNone/>
            </a:pPr>
            <a:r>
              <a:rPr lang="en-US" sz="1400" b="1" dirty="0">
                <a:solidFill>
                  <a:schemeClr val="bg1"/>
                </a:solidFill>
                <a:latin typeface="Consolas"/>
                <a:cs typeface="Consolas"/>
              </a:rPr>
              <a:t>f</a:t>
            </a:r>
            <a:r>
              <a:rPr lang="en-US" sz="1400" b="1" dirty="0" smtClean="0">
                <a:solidFill>
                  <a:schemeClr val="bg1"/>
                </a:solidFill>
                <a:latin typeface="Consolas"/>
                <a:cs typeface="Consolas"/>
              </a:rPr>
              <a:t>unction play(</a:t>
            </a:r>
            <a:r>
              <a:rPr lang="en-US" sz="1400" b="1" dirty="0" err="1" smtClean="0">
                <a:solidFill>
                  <a:schemeClr val="bg1"/>
                </a:solidFill>
                <a:latin typeface="Consolas"/>
                <a:cs typeface="Consolas"/>
              </a:rPr>
              <a:t>movieId</a:t>
            </a:r>
            <a:r>
              <a:rPr lang="en-US" sz="1400" b="1" dirty="0" smtClean="0">
                <a:solidFill>
                  <a:schemeClr val="bg1"/>
                </a:solidFill>
                <a:latin typeface="Consolas"/>
                <a:cs typeface="Consolas"/>
              </a:rPr>
              <a:t>, callback) {</a:t>
            </a:r>
          </a:p>
          <a:p>
            <a:pPr marL="45720" indent="0">
              <a:buNone/>
            </a:pP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var</a:t>
            </a: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movieTicket</a:t>
            </a: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playError</a:t>
            </a:r>
            <a:r>
              <a:rPr lang="en-US" sz="1400" b="1" dirty="0">
                <a:solidFill>
                  <a:schemeClr val="bg1"/>
                </a:solidFill>
                <a:latin typeface="Consolas"/>
                <a:cs typeface="Consolas"/>
              </a:rPr>
              <a:t>,</a:t>
            </a:r>
            <a:endParaRPr lang="en-US" sz="1400" b="1" dirty="0" smtClean="0">
              <a:solidFill>
                <a:schemeClr val="bg1"/>
              </a:solidFill>
              <a:latin typeface="Consolas"/>
              <a:cs typeface="Consolas"/>
            </a:endParaRPr>
          </a:p>
          <a:p>
            <a:pPr marL="45720" indent="0">
              <a:buNone/>
            </a:pP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tryFinish</a:t>
            </a:r>
            <a:r>
              <a:rPr lang="en-US" sz="1400" b="1" dirty="0" smtClean="0">
                <a:solidFill>
                  <a:schemeClr val="bg1"/>
                </a:solidFill>
                <a:latin typeface="Consolas"/>
                <a:cs typeface="Consolas"/>
              </a:rPr>
              <a:t> = function () {</a:t>
            </a:r>
          </a:p>
          <a:p>
            <a:pPr marL="45720" indent="0">
              <a:buNone/>
            </a:pPr>
            <a:r>
              <a:rPr lang="en-US" sz="1400" b="1" dirty="0" smtClean="0">
                <a:solidFill>
                  <a:schemeClr val="bg1"/>
                </a:solidFill>
                <a:latin typeface="Consolas"/>
                <a:cs typeface="Consolas"/>
              </a:rPr>
              <a:t>            if (</a:t>
            </a:r>
            <a:r>
              <a:rPr lang="en-US" sz="1400" b="1" dirty="0" err="1" smtClean="0">
                <a:solidFill>
                  <a:schemeClr val="bg1"/>
                </a:solidFill>
                <a:latin typeface="Consolas"/>
                <a:cs typeface="Consolas"/>
              </a:rPr>
              <a:t>playError</a:t>
            </a:r>
            <a:r>
              <a:rPr lang="en-US" sz="1400" b="1" dirty="0" smtClean="0">
                <a:solidFill>
                  <a:schemeClr val="bg1"/>
                </a:solidFill>
                <a:latin typeface="Consolas"/>
                <a:cs typeface="Consolas"/>
              </a:rPr>
              <a:t>) {</a:t>
            </a:r>
          </a:p>
          <a:p>
            <a:pPr marL="45720"/>
            <a:r>
              <a:rPr lang="en-US" sz="1400" b="1" dirty="0">
                <a:solidFill>
                  <a:schemeClr val="bg1"/>
                </a:solidFill>
                <a:latin typeface="Consolas"/>
                <a:cs typeface="Consolas"/>
              </a:rPr>
              <a:t> </a:t>
            </a:r>
            <a:r>
              <a:rPr lang="en-US" sz="1400" b="1" dirty="0" smtClean="0">
                <a:solidFill>
                  <a:schemeClr val="bg1"/>
                </a:solidFill>
                <a:latin typeface="Consolas"/>
                <a:cs typeface="Consolas"/>
              </a:rPr>
              <a:t>                </a:t>
            </a:r>
            <a:r>
              <a:rPr lang="en-US" sz="1400" b="1" dirty="0">
                <a:solidFill>
                  <a:schemeClr val="bg1"/>
                </a:solidFill>
                <a:latin typeface="Consolas"/>
                <a:cs typeface="Consolas"/>
              </a:rPr>
              <a:t>callback(</a:t>
            </a:r>
            <a:r>
              <a:rPr lang="en-US" sz="1400" b="1" dirty="0" err="1">
                <a:solidFill>
                  <a:schemeClr val="bg1"/>
                </a:solidFill>
                <a:latin typeface="Consolas"/>
                <a:cs typeface="Consolas"/>
              </a:rPr>
              <a:t>playError</a:t>
            </a:r>
            <a:r>
              <a:rPr lang="en-US" sz="1400" b="1" dirty="0">
                <a:solidFill>
                  <a:schemeClr val="bg1"/>
                </a:solidFill>
                <a:latin typeface="Consolas"/>
                <a:cs typeface="Consolas"/>
              </a:rPr>
              <a:t>);</a:t>
            </a:r>
            <a:endParaRPr lang="en-US" sz="1400" b="1" dirty="0" smtClean="0">
              <a:solidFill>
                <a:schemeClr val="bg1"/>
              </a:solidFill>
              <a:latin typeface="Consolas"/>
              <a:cs typeface="Consolas"/>
            </a:endParaRPr>
          </a:p>
          <a:p>
            <a:pPr marL="45720" indent="0">
              <a:buNone/>
            </a:pPr>
            <a:r>
              <a:rPr lang="en-US" sz="1400" b="1" dirty="0">
                <a:solidFill>
                  <a:schemeClr val="bg1"/>
                </a:solidFill>
                <a:latin typeface="Consolas"/>
                <a:cs typeface="Consolas"/>
              </a:rPr>
              <a:t> </a:t>
            </a:r>
            <a:r>
              <a:rPr lang="en-US" sz="1400" b="1" dirty="0" smtClean="0">
                <a:solidFill>
                  <a:schemeClr val="bg1"/>
                </a:solidFill>
                <a:latin typeface="Consolas"/>
                <a:cs typeface="Consolas"/>
              </a:rPr>
              <a:t>           } else if (</a:t>
            </a:r>
            <a:r>
              <a:rPr lang="en-US" sz="1400" b="1" dirty="0" err="1" smtClean="0">
                <a:solidFill>
                  <a:schemeClr val="bg1"/>
                </a:solidFill>
                <a:latin typeface="Consolas"/>
                <a:cs typeface="Consolas"/>
              </a:rPr>
              <a:t>movieTicket</a:t>
            </a:r>
            <a:r>
              <a:rPr lang="en-US" sz="1400" b="1" dirty="0" smtClean="0">
                <a:solidFill>
                  <a:schemeClr val="bg1"/>
                </a:solidFill>
                <a:latin typeface="Consolas"/>
                <a:cs typeface="Consolas"/>
              </a:rPr>
              <a:t> &amp;&amp; </a:t>
            </a:r>
            <a:r>
              <a:rPr lang="en-US" sz="1400" b="1" dirty="0" err="1" smtClean="0">
                <a:solidFill>
                  <a:schemeClr val="bg1"/>
                </a:solidFill>
                <a:latin typeface="Consolas"/>
                <a:cs typeface="Consolas"/>
              </a:rPr>
              <a:t>player.initialized</a:t>
            </a:r>
            <a:r>
              <a:rPr lang="en-US" sz="1400" b="1" dirty="0" smtClean="0">
                <a:solidFill>
                  <a:schemeClr val="bg1"/>
                </a:solidFill>
                <a:latin typeface="Consolas"/>
                <a:cs typeface="Consolas"/>
              </a:rPr>
              <a:t>) {</a:t>
            </a:r>
          </a:p>
          <a:p>
            <a:pPr marL="45720" indent="0">
              <a:buNone/>
            </a:pPr>
            <a:r>
              <a:rPr lang="en-US" sz="1400" b="1" dirty="0">
                <a:solidFill>
                  <a:schemeClr val="bg1"/>
                </a:solidFill>
                <a:latin typeface="Consolas"/>
                <a:cs typeface="Consolas"/>
              </a:rPr>
              <a:t> </a:t>
            </a:r>
            <a:r>
              <a:rPr lang="en-US" sz="1400" b="1" dirty="0" smtClean="0">
                <a:solidFill>
                  <a:schemeClr val="bg1"/>
                </a:solidFill>
                <a:latin typeface="Consolas"/>
                <a:cs typeface="Consolas"/>
              </a:rPr>
              <a:t>                callback(null, ticket);</a:t>
            </a:r>
          </a:p>
          <a:p>
            <a:pPr marL="45720" indent="0">
              <a:buNone/>
            </a:pPr>
            <a:r>
              <a:rPr lang="en-US" sz="1400" b="1" dirty="0">
                <a:solidFill>
                  <a:schemeClr val="bg1"/>
                </a:solidFill>
                <a:latin typeface="Consolas"/>
                <a:cs typeface="Consolas"/>
              </a:rPr>
              <a:t> </a:t>
            </a: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if (!</a:t>
            </a:r>
            <a:r>
              <a:rPr lang="en-US" sz="1400" b="1" dirty="0" err="1" smtClean="0">
                <a:solidFill>
                  <a:schemeClr val="bg1"/>
                </a:solidFill>
                <a:latin typeface="Consolas"/>
                <a:cs typeface="Consolas"/>
              </a:rPr>
              <a:t>player.initialized</a:t>
            </a: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player.init</a:t>
            </a:r>
            <a:r>
              <a:rPr lang="en-US" sz="1400" b="1" dirty="0" smtClean="0">
                <a:solidFill>
                  <a:schemeClr val="bg1"/>
                </a:solidFill>
                <a:latin typeface="Consolas"/>
                <a:cs typeface="Consolas"/>
              </a:rPr>
              <a:t>(function (error) {</a:t>
            </a:r>
          </a:p>
          <a:p>
            <a:pPr marL="45720" indent="0">
              <a:buNone/>
            </a:pP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playError</a:t>
            </a:r>
            <a:r>
              <a:rPr lang="en-US" sz="1400" b="1" dirty="0" smtClean="0">
                <a:solidFill>
                  <a:schemeClr val="bg1"/>
                </a:solidFill>
                <a:latin typeface="Consolas"/>
                <a:cs typeface="Consolas"/>
              </a:rPr>
              <a:t> = error;</a:t>
            </a:r>
          </a:p>
          <a:p>
            <a:pPr marL="45720" indent="0">
              <a:buNone/>
            </a:pPr>
            <a:r>
              <a:rPr lang="en-US" sz="1400" b="1" dirty="0">
                <a:solidFill>
                  <a:schemeClr val="bg1"/>
                </a:solidFill>
                <a:latin typeface="Consolas"/>
                <a:cs typeface="Consolas"/>
              </a:rPr>
              <a:t> </a:t>
            </a: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tryFinish</a:t>
            </a:r>
            <a:r>
              <a:rPr lang="en-US" sz="1400" b="1" dirty="0" smtClean="0">
                <a:solidFill>
                  <a:schemeClr val="bg1"/>
                </a:solidFill>
                <a:latin typeface="Consolas"/>
                <a:cs typeface="Consolas"/>
              </a:rPr>
              <a:t>();   </a:t>
            </a:r>
            <a:endParaRPr lang="en-US" sz="1400" b="1" dirty="0">
              <a:solidFill>
                <a:schemeClr val="bg1"/>
              </a:solidFill>
              <a:latin typeface="Consolas"/>
              <a:cs typeface="Consolas"/>
            </a:endParaRPr>
          </a:p>
          <a:p>
            <a:pPr marL="45720" indent="0">
              <a:buNone/>
            </a:pP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authorizeMovie</a:t>
            </a:r>
            <a:r>
              <a:rPr lang="en-US" sz="1400" b="1" dirty="0" smtClean="0">
                <a:solidFill>
                  <a:schemeClr val="bg1"/>
                </a:solidFill>
                <a:latin typeface="Consolas"/>
                <a:cs typeface="Consolas"/>
              </a:rPr>
              <a:t>( function (error, ticket) {</a:t>
            </a:r>
          </a:p>
          <a:p>
            <a:pPr marL="45720" indent="0">
              <a:buNone/>
            </a:pPr>
            <a:r>
              <a:rPr lang="en-US" sz="1400" b="1" dirty="0" smtClean="0">
                <a:solidFill>
                  <a:schemeClr val="bg1"/>
                </a:solidFill>
                <a:latin typeface="Consolas"/>
                <a:cs typeface="Consolas"/>
              </a:rPr>
              <a:t>       </a:t>
            </a:r>
            <a:r>
              <a:rPr lang="en-US" sz="1400" b="1" dirty="0">
                <a:solidFill>
                  <a:schemeClr val="bg1"/>
                </a:solidFill>
                <a:latin typeface="Consolas"/>
                <a:cs typeface="Consolas"/>
              </a:rPr>
              <a:t> </a:t>
            </a:r>
            <a:r>
              <a:rPr lang="en-US" sz="1400" b="1" dirty="0" err="1">
                <a:solidFill>
                  <a:schemeClr val="bg1"/>
                </a:solidFill>
                <a:latin typeface="Consolas"/>
                <a:cs typeface="Consolas"/>
              </a:rPr>
              <a:t>playError</a:t>
            </a:r>
            <a:r>
              <a:rPr lang="en-US" sz="1400" b="1" dirty="0">
                <a:solidFill>
                  <a:schemeClr val="bg1"/>
                </a:solidFill>
                <a:latin typeface="Consolas"/>
                <a:cs typeface="Consolas"/>
              </a:rPr>
              <a:t> = error</a:t>
            </a:r>
            <a:r>
              <a:rPr lang="en-US" sz="1400" b="1" dirty="0" smtClean="0">
                <a:solidFill>
                  <a:schemeClr val="bg1"/>
                </a:solidFill>
                <a:latin typeface="Consolas"/>
                <a:cs typeface="Consolas"/>
              </a:rPr>
              <a:t>;</a:t>
            </a:r>
          </a:p>
          <a:p>
            <a:pPr marL="45720" indent="0">
              <a:buNone/>
            </a:pPr>
            <a:r>
              <a:rPr lang="en-US" sz="1400" b="1" dirty="0">
                <a:solidFill>
                  <a:schemeClr val="bg1"/>
                </a:solidFill>
                <a:latin typeface="Consolas"/>
                <a:cs typeface="Consolas"/>
              </a:rPr>
              <a:t> </a:t>
            </a: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movieTicket</a:t>
            </a:r>
            <a:r>
              <a:rPr lang="en-US" sz="1400" b="1" dirty="0" smtClean="0">
                <a:solidFill>
                  <a:schemeClr val="bg1"/>
                </a:solidFill>
                <a:latin typeface="Consolas"/>
                <a:cs typeface="Consolas"/>
              </a:rPr>
              <a:t> = ticket;</a:t>
            </a:r>
            <a:endParaRPr lang="en-US" sz="1400" b="1" dirty="0">
              <a:solidFill>
                <a:schemeClr val="bg1"/>
              </a:solidFill>
              <a:latin typeface="Consolas"/>
              <a:cs typeface="Consolas"/>
            </a:endParaRPr>
          </a:p>
          <a:p>
            <a:pPr marL="45720" indent="0">
              <a:buNone/>
            </a:pPr>
            <a:r>
              <a:rPr lang="en-US" sz="1400" b="1" dirty="0">
                <a:solidFill>
                  <a:schemeClr val="bg1"/>
                </a:solidFill>
                <a:latin typeface="Consolas"/>
                <a:cs typeface="Consolas"/>
              </a:rPr>
              <a:t>        </a:t>
            </a:r>
            <a:r>
              <a:rPr lang="en-US" sz="1400" b="1" dirty="0" err="1" smtClean="0">
                <a:solidFill>
                  <a:schemeClr val="bg1"/>
                </a:solidFill>
                <a:latin typeface="Consolas"/>
                <a:cs typeface="Consolas"/>
              </a:rPr>
              <a:t>tryFinish</a:t>
            </a:r>
            <a:r>
              <a:rPr lang="en-US" sz="1400" b="1" dirty="0" smtClean="0">
                <a:solidFill>
                  <a:schemeClr val="bg1"/>
                </a:solidFill>
                <a:latin typeface="Consolas"/>
                <a:cs typeface="Consolas"/>
              </a:rPr>
              <a:t>(</a:t>
            </a:r>
            <a:r>
              <a:rPr lang="en-US" sz="1400" b="1" dirty="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0" y="1324707"/>
            <a:ext cx="5382631" cy="3721963"/>
          </a:xfrm>
          <a:prstGeom prst="rect">
            <a:avLst/>
          </a:prstGeom>
        </p:spPr>
      </p:pic>
    </p:spTree>
    <p:extLst>
      <p:ext uri="{BB962C8B-B14F-4D97-AF65-F5344CB8AC3E}">
        <p14:creationId xmlns:p14="http://schemas.microsoft.com/office/powerpoint/2010/main" val="316863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747111"/>
            <a:ext cx="7800109" cy="5200072"/>
          </a:xfrm>
        </p:spPr>
      </p:pic>
    </p:spTree>
    <p:extLst>
      <p:ext uri="{BB962C8B-B14F-4D97-AF65-F5344CB8AC3E}">
        <p14:creationId xmlns:p14="http://schemas.microsoft.com/office/powerpoint/2010/main" val="407934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Events and the Enemy of the State</a:t>
            </a:r>
            <a:endParaRPr lang="en-US" dirty="0">
              <a:solidFill>
                <a:schemeClr val="bg1"/>
              </a:solidFill>
            </a:endParaRPr>
          </a:p>
        </p:txBody>
      </p:sp>
      <p:sp>
        <p:nvSpPr>
          <p:cNvPr id="3" name="Content Placeholder 2"/>
          <p:cNvSpPr>
            <a:spLocks noGrp="1"/>
          </p:cNvSpPr>
          <p:nvPr>
            <p:ph idx="1"/>
          </p:nvPr>
        </p:nvSpPr>
        <p:spPr>
          <a:xfrm>
            <a:off x="431372" y="1324708"/>
            <a:ext cx="5327984" cy="4852255"/>
          </a:xfrm>
        </p:spPr>
        <p:txBody>
          <a:bodyPr>
            <a:noAutofit/>
          </a:bodyPr>
          <a:lstStyle/>
          <a:p>
            <a:pPr marL="45720"/>
            <a:r>
              <a:rPr lang="en-US" sz="1400" b="1" dirty="0">
                <a:solidFill>
                  <a:schemeClr val="bg1"/>
                </a:solidFill>
                <a:latin typeface="Consolas"/>
                <a:cs typeface="Consolas"/>
              </a:rPr>
              <a:t>var </a:t>
            </a:r>
            <a:r>
              <a:rPr lang="en-US" sz="1400" b="1" dirty="0" err="1">
                <a:solidFill>
                  <a:schemeClr val="bg1"/>
                </a:solidFill>
                <a:latin typeface="Consolas"/>
                <a:cs typeface="Consolas"/>
              </a:rPr>
              <a:t>isDown</a:t>
            </a:r>
            <a:r>
              <a:rPr lang="en-US" sz="1400" b="1" dirty="0">
                <a:solidFill>
                  <a:schemeClr val="bg1"/>
                </a:solidFill>
                <a:latin typeface="Consolas"/>
                <a:cs typeface="Consolas"/>
              </a:rPr>
              <a:t> = false, state;</a:t>
            </a:r>
          </a:p>
          <a:p>
            <a:pPr marL="45720"/>
            <a:endParaRPr lang="en-US" sz="1400" b="1" dirty="0">
              <a:solidFill>
                <a:schemeClr val="bg1"/>
              </a:solidFill>
              <a:latin typeface="Consolas"/>
              <a:cs typeface="Consolas"/>
            </a:endParaRPr>
          </a:p>
          <a:p>
            <a:pPr marL="45720"/>
            <a:r>
              <a:rPr lang="en-US" sz="1400" b="1" dirty="0">
                <a:solidFill>
                  <a:schemeClr val="bg1"/>
                </a:solidFill>
                <a:latin typeface="Consolas"/>
                <a:cs typeface="Consolas"/>
              </a:rPr>
              <a:t>function </a:t>
            </a:r>
            <a:r>
              <a:rPr lang="en-US" sz="1400" b="1" dirty="0" err="1">
                <a:solidFill>
                  <a:schemeClr val="bg1"/>
                </a:solidFill>
                <a:latin typeface="Consolas"/>
                <a:cs typeface="Consolas"/>
              </a:rPr>
              <a:t>mousedown</a:t>
            </a:r>
            <a:r>
              <a:rPr lang="en-US" sz="1400" b="1" dirty="0">
                <a:solidFill>
                  <a:schemeClr val="bg1"/>
                </a:solidFill>
                <a:latin typeface="Consolas"/>
                <a:cs typeface="Consolas"/>
              </a:rPr>
              <a:t> (e) {</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isDown</a:t>
            </a:r>
            <a:r>
              <a:rPr lang="en-US" sz="1400" b="1" dirty="0">
                <a:solidFill>
                  <a:schemeClr val="bg1"/>
                </a:solidFill>
                <a:latin typeface="Consolas"/>
                <a:cs typeface="Consolas"/>
              </a:rPr>
              <a:t> = true;</a:t>
            </a:r>
          </a:p>
          <a:p>
            <a:pPr marL="45720"/>
            <a:r>
              <a:rPr lang="en-US" sz="1400" b="1" dirty="0">
                <a:solidFill>
                  <a:schemeClr val="bg1"/>
                </a:solidFill>
                <a:latin typeface="Consolas"/>
                <a:cs typeface="Consolas"/>
              </a:rPr>
              <a:t>  state = { </a:t>
            </a:r>
            <a:r>
              <a:rPr lang="en-US" sz="1400" b="1" dirty="0" err="1">
                <a:solidFill>
                  <a:schemeClr val="bg1"/>
                </a:solidFill>
                <a:latin typeface="Consolas"/>
                <a:cs typeface="Consolas"/>
              </a:rPr>
              <a:t>startX</a:t>
            </a:r>
            <a:r>
              <a:rPr lang="en-US" sz="1400" b="1" dirty="0">
                <a:solidFill>
                  <a:schemeClr val="bg1"/>
                </a:solidFill>
                <a:latin typeface="Consolas"/>
                <a:cs typeface="Consolas"/>
              </a:rPr>
              <a:t>: </a:t>
            </a:r>
            <a:r>
              <a:rPr lang="en-US" sz="1400" b="1" dirty="0" err="1">
                <a:solidFill>
                  <a:schemeClr val="bg1"/>
                </a:solidFill>
                <a:latin typeface="Consolas"/>
                <a:cs typeface="Consolas"/>
              </a:rPr>
              <a:t>e.offsetX</a:t>
            </a:r>
            <a:r>
              <a:rPr lang="en-US" sz="1400" b="1" dirty="0">
                <a:solidFill>
                  <a:schemeClr val="bg1"/>
                </a:solidFill>
                <a:latin typeface="Consolas"/>
                <a:cs typeface="Consolas"/>
              </a:rPr>
              <a:t>,</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startY</a:t>
            </a:r>
            <a:r>
              <a:rPr lang="en-US" sz="1400" b="1" dirty="0">
                <a:solidFill>
                  <a:schemeClr val="bg1"/>
                </a:solidFill>
                <a:latin typeface="Consolas"/>
                <a:cs typeface="Consolas"/>
              </a:rPr>
              <a:t>: </a:t>
            </a:r>
            <a:r>
              <a:rPr lang="en-US" sz="1400" b="1" dirty="0" err="1">
                <a:solidFill>
                  <a:schemeClr val="bg1"/>
                </a:solidFill>
                <a:latin typeface="Consolas"/>
                <a:cs typeface="Consolas"/>
              </a:rPr>
              <a:t>e.offsetY</a:t>
            </a:r>
            <a:r>
              <a:rPr lang="en-US" sz="1400" b="1" dirty="0">
                <a:solidFill>
                  <a:schemeClr val="bg1"/>
                </a:solidFill>
                <a:latin typeface="Consolas"/>
                <a:cs typeface="Consolas"/>
              </a:rPr>
              <a:t>; }</a:t>
            </a:r>
          </a:p>
          <a:p>
            <a:pPr marL="45720"/>
            <a:r>
              <a:rPr lang="en-US" sz="1400" b="1" dirty="0">
                <a:solidFill>
                  <a:schemeClr val="bg1"/>
                </a:solidFill>
                <a:latin typeface="Consolas"/>
                <a:cs typeface="Consolas"/>
              </a:rPr>
              <a:t>}</a:t>
            </a:r>
          </a:p>
          <a:p>
            <a:pPr marL="45720"/>
            <a:endParaRPr lang="en-US" sz="1400" b="1" dirty="0">
              <a:solidFill>
                <a:schemeClr val="bg1"/>
              </a:solidFill>
              <a:latin typeface="Consolas"/>
              <a:cs typeface="Consolas"/>
            </a:endParaRPr>
          </a:p>
          <a:p>
            <a:pPr marL="45720"/>
            <a:r>
              <a:rPr lang="en-US" sz="1400" b="1" dirty="0">
                <a:solidFill>
                  <a:schemeClr val="bg1"/>
                </a:solidFill>
                <a:latin typeface="Consolas"/>
                <a:cs typeface="Consolas"/>
              </a:rPr>
              <a:t>function </a:t>
            </a:r>
            <a:r>
              <a:rPr lang="en-US" sz="1400" b="1" dirty="0" err="1">
                <a:solidFill>
                  <a:schemeClr val="bg1"/>
                </a:solidFill>
                <a:latin typeface="Consolas"/>
                <a:cs typeface="Consolas"/>
              </a:rPr>
              <a:t>mousemove</a:t>
            </a:r>
            <a:r>
              <a:rPr lang="en-US" sz="1400" b="1" dirty="0">
                <a:solidFill>
                  <a:schemeClr val="bg1"/>
                </a:solidFill>
                <a:latin typeface="Consolas"/>
                <a:cs typeface="Consolas"/>
              </a:rPr>
              <a:t> (e) {</a:t>
            </a:r>
          </a:p>
          <a:p>
            <a:pPr marL="45720"/>
            <a:r>
              <a:rPr lang="en-US" sz="1400" b="1" dirty="0">
                <a:solidFill>
                  <a:schemeClr val="bg1"/>
                </a:solidFill>
                <a:latin typeface="Consolas"/>
                <a:cs typeface="Consolas"/>
              </a:rPr>
              <a:t>  if (!</a:t>
            </a:r>
            <a:r>
              <a:rPr lang="en-US" sz="1400" b="1" dirty="0" err="1">
                <a:solidFill>
                  <a:schemeClr val="bg1"/>
                </a:solidFill>
                <a:latin typeface="Consolas"/>
                <a:cs typeface="Consolas"/>
              </a:rPr>
              <a:t>isDown</a:t>
            </a:r>
            <a:r>
              <a:rPr lang="en-US" sz="1400" b="1" dirty="0">
                <a:solidFill>
                  <a:schemeClr val="bg1"/>
                </a:solidFill>
                <a:latin typeface="Consolas"/>
                <a:cs typeface="Consolas"/>
              </a:rPr>
              <a:t>) { return; }</a:t>
            </a:r>
          </a:p>
          <a:p>
            <a:pPr marL="45720"/>
            <a:r>
              <a:rPr lang="en-US" sz="1400" b="1" dirty="0">
                <a:solidFill>
                  <a:schemeClr val="bg1"/>
                </a:solidFill>
                <a:latin typeface="Consolas"/>
                <a:cs typeface="Consolas"/>
              </a:rPr>
              <a:t>  var delta = { </a:t>
            </a:r>
            <a:r>
              <a:rPr lang="en-US" sz="1400" b="1" dirty="0" err="1">
                <a:solidFill>
                  <a:schemeClr val="bg1"/>
                </a:solidFill>
                <a:latin typeface="Consolas"/>
                <a:cs typeface="Consolas"/>
              </a:rPr>
              <a:t>endX</a:t>
            </a:r>
            <a:r>
              <a:rPr lang="en-US" sz="1400" b="1" dirty="0">
                <a:solidFill>
                  <a:schemeClr val="bg1"/>
                </a:solidFill>
                <a:latin typeface="Consolas"/>
                <a:cs typeface="Consolas"/>
              </a:rPr>
              <a:t>: </a:t>
            </a:r>
            <a:r>
              <a:rPr lang="en-US" sz="1400" b="1" dirty="0" err="1">
                <a:solidFill>
                  <a:schemeClr val="bg1"/>
                </a:solidFill>
                <a:latin typeface="Consolas"/>
                <a:cs typeface="Consolas"/>
              </a:rPr>
              <a:t>e.clientX</a:t>
            </a:r>
            <a:r>
              <a:rPr lang="en-US" sz="1400" b="1" dirty="0">
                <a:solidFill>
                  <a:schemeClr val="bg1"/>
                </a:solidFill>
                <a:latin typeface="Consolas"/>
                <a:cs typeface="Consolas"/>
              </a:rPr>
              <a:t> - </a:t>
            </a:r>
            <a:r>
              <a:rPr lang="en-US" sz="1400" b="1" dirty="0" err="1">
                <a:solidFill>
                  <a:schemeClr val="bg1"/>
                </a:solidFill>
                <a:latin typeface="Consolas"/>
                <a:cs typeface="Consolas"/>
              </a:rPr>
              <a:t>state.startX</a:t>
            </a:r>
            <a:r>
              <a:rPr lang="en-US" sz="1400" b="1" dirty="0">
                <a:solidFill>
                  <a:schemeClr val="bg1"/>
                </a:solidFill>
                <a:latin typeface="Consolas"/>
                <a:cs typeface="Consolas"/>
              </a:rPr>
              <a:t>,</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endY</a:t>
            </a:r>
            <a:r>
              <a:rPr lang="en-US" sz="1400" b="1" dirty="0">
                <a:solidFill>
                  <a:schemeClr val="bg1"/>
                </a:solidFill>
                <a:latin typeface="Consolas"/>
                <a:cs typeface="Consolas"/>
              </a:rPr>
              <a:t>: </a:t>
            </a:r>
            <a:r>
              <a:rPr lang="en-US" sz="1400" b="1" dirty="0" err="1">
                <a:solidFill>
                  <a:schemeClr val="bg1"/>
                </a:solidFill>
                <a:latin typeface="Consolas"/>
                <a:cs typeface="Consolas"/>
              </a:rPr>
              <a:t>e.clienyY</a:t>
            </a:r>
            <a:r>
              <a:rPr lang="en-US" sz="1400" b="1" dirty="0">
                <a:solidFill>
                  <a:schemeClr val="bg1"/>
                </a:solidFill>
                <a:latin typeface="Consolas"/>
                <a:cs typeface="Consolas"/>
              </a:rPr>
              <a:t> - </a:t>
            </a:r>
            <a:r>
              <a:rPr lang="en-US" sz="1400" b="1" dirty="0" err="1">
                <a:solidFill>
                  <a:schemeClr val="bg1"/>
                </a:solidFill>
                <a:latin typeface="Consolas"/>
                <a:cs typeface="Consolas"/>
              </a:rPr>
              <a:t>state.startY</a:t>
            </a:r>
            <a:r>
              <a:rPr lang="en-US" sz="1400" b="1" dirty="0">
                <a:solidFill>
                  <a:schemeClr val="bg1"/>
                </a:solidFill>
                <a:latin typeface="Consolas"/>
                <a:cs typeface="Consolas"/>
              </a:rPr>
              <a:t> };</a:t>
            </a:r>
          </a:p>
          <a:p>
            <a:pPr marL="45720"/>
            <a:r>
              <a:rPr lang="en-US" sz="1400" b="1" dirty="0">
                <a:solidFill>
                  <a:schemeClr val="bg1"/>
                </a:solidFill>
                <a:latin typeface="Consolas"/>
                <a:cs typeface="Consolas"/>
              </a:rPr>
              <a:t>  // Now do something with it</a:t>
            </a:r>
          </a:p>
          <a:p>
            <a:pPr marL="45720"/>
            <a:r>
              <a:rPr lang="en-US" sz="1400" b="1" dirty="0">
                <a:solidFill>
                  <a:schemeClr val="bg1"/>
                </a:solidFill>
                <a:latin typeface="Consolas"/>
                <a:cs typeface="Consolas"/>
              </a:rPr>
              <a:t>}</a:t>
            </a:r>
          </a:p>
          <a:p>
            <a:pPr marL="45720"/>
            <a:endParaRPr lang="en-US" sz="1400" b="1" dirty="0">
              <a:solidFill>
                <a:schemeClr val="bg1"/>
              </a:solidFill>
              <a:latin typeface="Consolas"/>
              <a:cs typeface="Consolas"/>
            </a:endParaRPr>
          </a:p>
          <a:p>
            <a:pPr marL="45720"/>
            <a:r>
              <a:rPr lang="en-US" sz="1400" b="1" dirty="0">
                <a:solidFill>
                  <a:schemeClr val="bg1"/>
                </a:solidFill>
                <a:latin typeface="Consolas"/>
                <a:cs typeface="Consolas"/>
              </a:rPr>
              <a:t>function </a:t>
            </a:r>
            <a:r>
              <a:rPr lang="en-US" sz="1400" b="1" dirty="0" err="1">
                <a:solidFill>
                  <a:schemeClr val="bg1"/>
                </a:solidFill>
                <a:latin typeface="Consolas"/>
                <a:cs typeface="Consolas"/>
              </a:rPr>
              <a:t>mouseup</a:t>
            </a:r>
            <a:r>
              <a:rPr lang="en-US" sz="1400" b="1" dirty="0">
                <a:solidFill>
                  <a:schemeClr val="bg1"/>
                </a:solidFill>
                <a:latin typeface="Consolas"/>
                <a:cs typeface="Consolas"/>
              </a:rPr>
              <a:t> (e) {</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isDown</a:t>
            </a:r>
            <a:r>
              <a:rPr lang="en-US" sz="1400" b="1" dirty="0">
                <a:solidFill>
                  <a:schemeClr val="bg1"/>
                </a:solidFill>
                <a:latin typeface="Consolas"/>
                <a:cs typeface="Consolas"/>
              </a:rPr>
              <a:t> = false;</a:t>
            </a:r>
          </a:p>
          <a:p>
            <a:pPr marL="45720"/>
            <a:r>
              <a:rPr lang="en-US" sz="1400" b="1" dirty="0">
                <a:solidFill>
                  <a:schemeClr val="bg1"/>
                </a:solidFill>
                <a:latin typeface="Consolas"/>
                <a:cs typeface="Consolas"/>
              </a:rPr>
              <a:t>  state = null;</a:t>
            </a:r>
          </a:p>
          <a:p>
            <a:pPr marL="45720"/>
            <a:r>
              <a:rPr lang="en-US" sz="1400" b="1" dirty="0">
                <a:solidFill>
                  <a:schemeClr val="bg1"/>
                </a:solidFill>
                <a:latin typeface="Consolas"/>
                <a:cs typeface="Consolas"/>
              </a:rPr>
              <a:t>}</a:t>
            </a:r>
          </a:p>
          <a:p>
            <a:pPr marL="45720"/>
            <a:endParaRPr lang="en-US" sz="1400" b="1" dirty="0">
              <a:solidFill>
                <a:schemeClr val="bg1"/>
              </a:solidFill>
              <a:latin typeface="Consolas"/>
              <a:cs typeface="Consolas"/>
            </a:endParaRPr>
          </a:p>
        </p:txBody>
      </p:sp>
      <p:sp>
        <p:nvSpPr>
          <p:cNvPr id="5" name="Content Placeholder 2"/>
          <p:cNvSpPr txBox="1">
            <a:spLocks/>
          </p:cNvSpPr>
          <p:nvPr/>
        </p:nvSpPr>
        <p:spPr>
          <a:xfrm>
            <a:off x="6025815" y="1324707"/>
            <a:ext cx="6025157" cy="4852255"/>
          </a:xfrm>
          <a:prstGeom prst="rect">
            <a:avLst/>
          </a:prstGeom>
        </p:spPr>
        <p:txBody>
          <a:bodyPr>
            <a:noAutofit/>
          </a:bodyPr>
          <a:lstStyle>
            <a:lvl1pPr marL="0" indent="0" algn="l" defTabSz="914400" rtl="0" eaLnBrk="1" latinLnBrk="0" hangingPunct="1">
              <a:spcBef>
                <a:spcPct val="20000"/>
              </a:spcBef>
              <a:buFont typeface="Arial" pitchFamily="34" charset="0"/>
              <a:buNone/>
              <a:defRPr sz="3200" kern="1200">
                <a:solidFill>
                  <a:schemeClr val="accent1"/>
                </a:solidFill>
                <a:latin typeface="Franklin Gothic Demi" panose="020B0703020102020204"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2">
                    <a:lumMod val="25000"/>
                  </a:schemeClr>
                </a:solidFill>
                <a:latin typeface="Franklin Gothic Demi" panose="020B0703020102020204"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2">
                    <a:lumMod val="50000"/>
                  </a:schemeClr>
                </a:solidFill>
                <a:latin typeface="Franklin Gothic Demi" panose="020B0703020102020204"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2">
                    <a:lumMod val="50000"/>
                  </a:schemeClr>
                </a:solidFill>
                <a:latin typeface="Franklin Gothic Demi" panose="020B0703020102020204"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2">
                    <a:lumMod val="50000"/>
                  </a:schemeClr>
                </a:solidFill>
                <a:latin typeface="Franklin Gothic Demi" panose="020B0703020102020204"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
            <a:r>
              <a:rPr lang="en-US" sz="1400" b="1" dirty="0">
                <a:solidFill>
                  <a:schemeClr val="bg1"/>
                </a:solidFill>
                <a:latin typeface="Consolas"/>
                <a:cs typeface="Consolas"/>
              </a:rPr>
              <a:t>function dispose() {</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elem.removeEventListener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mousedown</a:t>
            </a:r>
            <a:r>
              <a:rPr lang="en-US" sz="1400" b="1" dirty="0">
                <a:solidFill>
                  <a:schemeClr val="bg1"/>
                </a:solidFill>
                <a:latin typeface="Consolas"/>
                <a:cs typeface="Consolas"/>
              </a:rPr>
              <a:t>', </a:t>
            </a:r>
            <a:r>
              <a:rPr lang="en-US" sz="1400" b="1" dirty="0" err="1">
                <a:solidFill>
                  <a:schemeClr val="bg1"/>
                </a:solidFill>
                <a:latin typeface="Consolas"/>
                <a:cs typeface="Consolas"/>
              </a:rPr>
              <a:t>mousedown</a:t>
            </a:r>
            <a:r>
              <a:rPr lang="en-US" sz="1400" b="1" dirty="0">
                <a:solidFill>
                  <a:schemeClr val="bg1"/>
                </a:solidFill>
                <a:latin typeface="Consolas"/>
                <a:cs typeface="Consolas"/>
              </a:rPr>
              <a:t>, false);</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elem.removeEventListener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mouseup</a:t>
            </a:r>
            <a:r>
              <a:rPr lang="en-US" sz="1400" b="1" dirty="0">
                <a:solidFill>
                  <a:schemeClr val="bg1"/>
                </a:solidFill>
                <a:latin typeface="Consolas"/>
                <a:cs typeface="Consolas"/>
              </a:rPr>
              <a:t>', </a:t>
            </a:r>
            <a:r>
              <a:rPr lang="en-US" sz="1400" b="1" dirty="0" err="1">
                <a:solidFill>
                  <a:schemeClr val="bg1"/>
                </a:solidFill>
                <a:latin typeface="Consolas"/>
                <a:cs typeface="Consolas"/>
              </a:rPr>
              <a:t>mouseup</a:t>
            </a:r>
            <a:r>
              <a:rPr lang="en-US" sz="1400" b="1" dirty="0">
                <a:solidFill>
                  <a:schemeClr val="bg1"/>
                </a:solidFill>
                <a:latin typeface="Consolas"/>
                <a:cs typeface="Consolas"/>
              </a:rPr>
              <a:t>, false);</a:t>
            </a:r>
          </a:p>
          <a:p>
            <a:pPr marL="45720"/>
            <a:r>
              <a:rPr lang="en-US" sz="1400" b="1" dirty="0">
                <a:solidFill>
                  <a:schemeClr val="bg1"/>
                </a:solidFill>
                <a:latin typeface="Consolas"/>
                <a:cs typeface="Consolas"/>
              </a:rPr>
              <a:t>  </a:t>
            </a:r>
            <a:r>
              <a:rPr lang="en-US" sz="1400" b="1" dirty="0" err="1" smtClean="0">
                <a:solidFill>
                  <a:schemeClr val="bg1"/>
                </a:solidFill>
                <a:latin typeface="Consolas"/>
                <a:cs typeface="Consolas"/>
              </a:rPr>
              <a:t>doc.removeEventListener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mousemove</a:t>
            </a:r>
            <a:r>
              <a:rPr lang="en-US" sz="1400" b="1" dirty="0">
                <a:solidFill>
                  <a:schemeClr val="bg1"/>
                </a:solidFill>
                <a:latin typeface="Consolas"/>
                <a:cs typeface="Consolas"/>
              </a:rPr>
              <a:t>', </a:t>
            </a:r>
            <a:r>
              <a:rPr lang="en-US" sz="1400" b="1" dirty="0" err="1">
                <a:solidFill>
                  <a:schemeClr val="bg1"/>
                </a:solidFill>
                <a:latin typeface="Consolas"/>
                <a:cs typeface="Consolas"/>
              </a:rPr>
              <a:t>mousemove</a:t>
            </a:r>
            <a:r>
              <a:rPr lang="en-US" sz="1400" b="1" dirty="0">
                <a:solidFill>
                  <a:schemeClr val="bg1"/>
                </a:solidFill>
                <a:latin typeface="Consolas"/>
                <a:cs typeface="Consolas"/>
              </a:rPr>
              <a:t>, false);</a:t>
            </a:r>
          </a:p>
          <a:p>
            <a:pPr marL="45720"/>
            <a:r>
              <a:rPr lang="en-US" sz="1400" b="1" dirty="0">
                <a:solidFill>
                  <a:schemeClr val="bg1"/>
                </a:solidFill>
                <a:latin typeface="Consolas"/>
                <a:cs typeface="Consolas"/>
              </a:rPr>
              <a:t>}</a:t>
            </a:r>
          </a:p>
          <a:p>
            <a:pPr marL="45720"/>
            <a:endParaRPr lang="en-US" sz="1400" b="1" dirty="0">
              <a:solidFill>
                <a:schemeClr val="bg1"/>
              </a:solidFill>
              <a:latin typeface="Consolas"/>
              <a:cs typeface="Consolas"/>
            </a:endParaRPr>
          </a:p>
          <a:p>
            <a:pPr marL="45720"/>
            <a:r>
              <a:rPr lang="en-US" sz="1400" b="1" dirty="0" err="1">
                <a:solidFill>
                  <a:schemeClr val="bg1"/>
                </a:solidFill>
                <a:latin typeface="Consolas"/>
                <a:cs typeface="Consolas"/>
              </a:rPr>
              <a:t>elem.addEventListener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mousedown</a:t>
            </a:r>
            <a:r>
              <a:rPr lang="en-US" sz="1400" b="1" dirty="0">
                <a:solidFill>
                  <a:schemeClr val="bg1"/>
                </a:solidFill>
                <a:latin typeface="Consolas"/>
                <a:cs typeface="Consolas"/>
              </a:rPr>
              <a:t>', </a:t>
            </a:r>
            <a:r>
              <a:rPr lang="en-US" sz="1400" b="1" dirty="0" err="1">
                <a:solidFill>
                  <a:schemeClr val="bg1"/>
                </a:solidFill>
                <a:latin typeface="Consolas"/>
                <a:cs typeface="Consolas"/>
              </a:rPr>
              <a:t>mousedown</a:t>
            </a:r>
            <a:r>
              <a:rPr lang="en-US" sz="1400" b="1" dirty="0">
                <a:solidFill>
                  <a:schemeClr val="bg1"/>
                </a:solidFill>
                <a:latin typeface="Consolas"/>
                <a:cs typeface="Consolas"/>
              </a:rPr>
              <a:t>, false);</a:t>
            </a:r>
          </a:p>
          <a:p>
            <a:pPr marL="45720"/>
            <a:r>
              <a:rPr lang="en-US" sz="1400" b="1" dirty="0" err="1">
                <a:solidFill>
                  <a:schemeClr val="bg1"/>
                </a:solidFill>
                <a:latin typeface="Consolas"/>
                <a:cs typeface="Consolas"/>
              </a:rPr>
              <a:t>elem.addEventListener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mouseup</a:t>
            </a:r>
            <a:r>
              <a:rPr lang="en-US" sz="1400" b="1" dirty="0">
                <a:solidFill>
                  <a:schemeClr val="bg1"/>
                </a:solidFill>
                <a:latin typeface="Consolas"/>
                <a:cs typeface="Consolas"/>
              </a:rPr>
              <a:t>', </a:t>
            </a:r>
            <a:r>
              <a:rPr lang="en-US" sz="1400" b="1" dirty="0" err="1">
                <a:solidFill>
                  <a:schemeClr val="bg1"/>
                </a:solidFill>
                <a:latin typeface="Consolas"/>
                <a:cs typeface="Consolas"/>
              </a:rPr>
              <a:t>mouseup</a:t>
            </a:r>
            <a:r>
              <a:rPr lang="en-US" sz="1400" b="1" dirty="0">
                <a:solidFill>
                  <a:schemeClr val="bg1"/>
                </a:solidFill>
                <a:latin typeface="Consolas"/>
                <a:cs typeface="Consolas"/>
              </a:rPr>
              <a:t>, false);</a:t>
            </a:r>
          </a:p>
          <a:p>
            <a:pPr marL="45720"/>
            <a:r>
              <a:rPr lang="en-US" sz="1400" b="1" dirty="0" err="1" smtClean="0">
                <a:solidFill>
                  <a:schemeClr val="bg1"/>
                </a:solidFill>
                <a:latin typeface="Consolas"/>
                <a:cs typeface="Consolas"/>
              </a:rPr>
              <a:t>doc.addEventListener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mousemove</a:t>
            </a:r>
            <a:r>
              <a:rPr lang="en-US" sz="1400" b="1" dirty="0">
                <a:solidFill>
                  <a:schemeClr val="bg1"/>
                </a:solidFill>
                <a:latin typeface="Consolas"/>
                <a:cs typeface="Consolas"/>
              </a:rPr>
              <a:t>', </a:t>
            </a:r>
            <a:r>
              <a:rPr lang="en-US" sz="1400" b="1" dirty="0" err="1">
                <a:solidFill>
                  <a:schemeClr val="bg1"/>
                </a:solidFill>
                <a:latin typeface="Consolas"/>
                <a:cs typeface="Consolas"/>
              </a:rPr>
              <a:t>mousemove</a:t>
            </a:r>
            <a:r>
              <a:rPr lang="en-US" sz="1400" b="1" dirty="0">
                <a:solidFill>
                  <a:schemeClr val="bg1"/>
                </a:solidFill>
                <a:latin typeface="Consolas"/>
                <a:cs typeface="Consolas"/>
              </a:rPr>
              <a:t>, false);</a:t>
            </a:r>
          </a:p>
        </p:txBody>
      </p:sp>
      <p:pic>
        <p:nvPicPr>
          <p:cNvPr id="2050" name="Picture 2" descr="http://mtv.mtvnimages.com/shared/media/images/acovers/standard/dra800/a855/a85512s4yx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2369" y="3923056"/>
            <a:ext cx="3567516" cy="267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0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copiouscope.files.wordpress.com/2013/02/dr-strangelove-or-how-i-learned-to-stop-worrying-and-love-the-bomb-original.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21771"/>
            <a:ext cx="12230702" cy="6879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2836" y="507999"/>
            <a:ext cx="11205029" cy="2062103"/>
          </a:xfrm>
          <a:prstGeom prst="rect">
            <a:avLst/>
          </a:prstGeom>
          <a:noFill/>
        </p:spPr>
        <p:txBody>
          <a:bodyPr wrap="square" rtlCol="0">
            <a:spAutoFit/>
          </a:bodyPr>
          <a:lstStyle/>
          <a:p>
            <a:r>
              <a:rPr lang="en-US" sz="3200" dirty="0" smtClean="0">
                <a:ln w="12700">
                  <a:solidFill>
                    <a:schemeClr val="tx1"/>
                  </a:solidFill>
                </a:ln>
                <a:solidFill>
                  <a:srgbClr val="FFFF00"/>
                </a:solidFill>
                <a:effectLst>
                  <a:outerShdw blurRad="50800" dist="38100" dir="5400000" algn="t" rotWithShape="0">
                    <a:prstClr val="black">
                      <a:alpha val="40000"/>
                    </a:prstClr>
                  </a:outerShdw>
                </a:effectLst>
                <a:latin typeface="Arial Black" panose="020B0A04020102020204" pitchFamily="34" charset="0"/>
              </a:rPr>
              <a:t>OR: </a:t>
            </a:r>
          </a:p>
          <a:p>
            <a:r>
              <a:rPr lang="en-US" sz="3200" dirty="0" smtClean="0">
                <a:ln w="12700">
                  <a:solidFill>
                    <a:schemeClr val="tx1"/>
                  </a:solidFill>
                </a:ln>
                <a:solidFill>
                  <a:srgbClr val="FFFF00"/>
                </a:solidFill>
                <a:effectLst>
                  <a:outerShdw blurRad="50800" dist="38100" dir="5400000" algn="t" rotWithShape="0">
                    <a:prstClr val="black">
                      <a:alpha val="40000"/>
                    </a:prstClr>
                  </a:outerShdw>
                </a:effectLst>
                <a:latin typeface="Arial Black" panose="020B0A04020102020204" pitchFamily="34" charset="0"/>
              </a:rPr>
              <a:t>HOW I LEARNED TO STOP WORRYING ABOUT ASYNCHRONOUS PROGRAMMING AND LOVE THE OBSERVABLE</a:t>
            </a:r>
            <a:endParaRPr lang="en-US" sz="3200" dirty="0">
              <a:ln w="12700">
                <a:solidFill>
                  <a:schemeClr val="tx1"/>
                </a:solidFill>
              </a:ln>
              <a:solidFill>
                <a:srgbClr val="FFFF00"/>
              </a:solidFill>
              <a:effectLst>
                <a:outerShdw blurRad="50800" dist="38100" dir="5400000" algn="t" rotWithShape="0">
                  <a:prstClr val="black">
                    <a:alpha val="40000"/>
                  </a:prstClr>
                </a:outerShdw>
              </a:effectLst>
              <a:latin typeface="Arial Black" panose="020B0A04020102020204" pitchFamily="34" charset="0"/>
            </a:endParaRPr>
          </a:p>
        </p:txBody>
      </p:sp>
    </p:spTree>
    <p:extLst>
      <p:ext uri="{BB962C8B-B14F-4D97-AF65-F5344CB8AC3E}">
        <p14:creationId xmlns:p14="http://schemas.microsoft.com/office/powerpoint/2010/main" val="2811734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750"/>
                                        <p:tgtEl>
                                          <p:spTgt spid="1026"/>
                                        </p:tgtEl>
                                      </p:cBhvr>
                                    </p:animEffect>
                                    <p:anim calcmode="lin" valueType="num">
                                      <p:cBhvr>
                                        <p:cTn id="8" dur="1750" fill="hold"/>
                                        <p:tgtEl>
                                          <p:spTgt spid="1026"/>
                                        </p:tgtEl>
                                        <p:attrNameLst>
                                          <p:attrName>style.rotation</p:attrName>
                                        </p:attrNameLst>
                                      </p:cBhvr>
                                      <p:tavLst>
                                        <p:tav tm="0">
                                          <p:val>
                                            <p:fltVal val="720"/>
                                          </p:val>
                                        </p:tav>
                                        <p:tav tm="100000">
                                          <p:val>
                                            <p:fltVal val="0"/>
                                          </p:val>
                                        </p:tav>
                                      </p:tavLst>
                                    </p:anim>
                                    <p:anim calcmode="lin" valueType="num">
                                      <p:cBhvr>
                                        <p:cTn id="9" dur="1750" fill="hold"/>
                                        <p:tgtEl>
                                          <p:spTgt spid="1026"/>
                                        </p:tgtEl>
                                        <p:attrNameLst>
                                          <p:attrName>ppt_h</p:attrName>
                                        </p:attrNameLst>
                                      </p:cBhvr>
                                      <p:tavLst>
                                        <p:tav tm="0">
                                          <p:val>
                                            <p:fltVal val="0"/>
                                          </p:val>
                                        </p:tav>
                                        <p:tav tm="100000">
                                          <p:val>
                                            <p:strVal val="#ppt_h"/>
                                          </p:val>
                                        </p:tav>
                                      </p:tavLst>
                                    </p:anim>
                                    <p:anim calcmode="lin" valueType="num">
                                      <p:cBhvr>
                                        <p:cTn id="10" dur="1750" fill="hold"/>
                                        <p:tgtEl>
                                          <p:spTgt spid="102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8"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4000" fill="hold"/>
                                        <p:tgtEl>
                                          <p:spTgt spid="5"/>
                                        </p:tgtEl>
                                        <p:attrNameLst>
                                          <p:attrName>ppt_x</p:attrName>
                                        </p:attrNameLst>
                                      </p:cBhvr>
                                      <p:tavLst>
                                        <p:tav tm="0">
                                          <p:val>
                                            <p:strVal val="#ppt_x"/>
                                          </p:val>
                                        </p:tav>
                                        <p:tav tm="100000">
                                          <p:val>
                                            <p:strVal val="#ppt_x"/>
                                          </p:val>
                                        </p:tav>
                                      </p:tavLst>
                                    </p:anim>
                                    <p:anim calcmode="lin" valueType="num">
                                      <p:cBhvr>
                                        <p:cTn id="16" dur="14000" fill="hold"/>
                                        <p:tgtEl>
                                          <p:spTgt spid="5"/>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7285" y="731259"/>
            <a:ext cx="8075079" cy="5212342"/>
          </a:xfrm>
        </p:spPr>
      </p:pic>
    </p:spTree>
    <p:extLst>
      <p:ext uri="{BB962C8B-B14F-4D97-AF65-F5344CB8AC3E}">
        <p14:creationId xmlns:p14="http://schemas.microsoft.com/office/powerpoint/2010/main" val="307799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10"/>
            <a:ext cx="8229600" cy="4525963"/>
          </a:xfrm>
        </p:spPr>
        <p:txBody>
          <a:bodyPr anchor="ctr">
            <a:normAutofit/>
          </a:bodyPr>
          <a:lstStyle/>
          <a:p>
            <a:pPr marL="0" indent="0" algn="ctr">
              <a:buNone/>
            </a:pPr>
            <a:r>
              <a:rPr lang="en-US" sz="4800" dirty="0">
                <a:latin typeface="+mn-lt"/>
                <a:cs typeface="Avenir Medium"/>
              </a:rPr>
              <a:t>“What’s the difference between an Array…</a:t>
            </a:r>
          </a:p>
        </p:txBody>
      </p:sp>
      <p:sp>
        <p:nvSpPr>
          <p:cNvPr id="2" name="TextBox 1"/>
          <p:cNvSpPr txBox="1"/>
          <p:nvPr/>
        </p:nvSpPr>
        <p:spPr>
          <a:xfrm>
            <a:off x="1828800" y="5410200"/>
            <a:ext cx="8610600" cy="400110"/>
          </a:xfrm>
          <a:prstGeom prst="rect">
            <a:avLst/>
          </a:prstGeom>
          <a:noFill/>
        </p:spPr>
        <p:txBody>
          <a:bodyPr wrap="square" rtlCol="0">
            <a:spAutoFit/>
          </a:bodyPr>
          <a:lstStyle/>
          <a:p>
            <a:pPr algn="ctr"/>
            <a:r>
              <a:rPr lang="en-US" sz="2000" b="1" dirty="0">
                <a:solidFill>
                  <a:schemeClr val="accent1"/>
                </a:solidFill>
                <a:latin typeface="Consolas"/>
                <a:cs typeface="Consolas"/>
              </a:rPr>
              <a:t>[{x: 23, y: 44}, {x:27, y:55}, {x:27, y:55}]</a:t>
            </a:r>
          </a:p>
        </p:txBody>
      </p:sp>
    </p:spTree>
    <p:extLst>
      <p:ext uri="{BB962C8B-B14F-4D97-AF65-F5344CB8AC3E}">
        <p14:creationId xmlns:p14="http://schemas.microsoft.com/office/powerpoint/2010/main" val="6775206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10"/>
            <a:ext cx="8229600" cy="4525963"/>
          </a:xfrm>
        </p:spPr>
        <p:txBody>
          <a:bodyPr anchor="ctr">
            <a:normAutofit/>
          </a:bodyPr>
          <a:lstStyle/>
          <a:p>
            <a:pPr marL="0" indent="0" algn="ctr">
              <a:buNone/>
            </a:pPr>
            <a:r>
              <a:rPr lang="en-US" sz="4800" dirty="0">
                <a:latin typeface="+mn-lt"/>
                <a:cs typeface="Avenir Medium"/>
              </a:rPr>
              <a:t>… and an Event?</a:t>
            </a:r>
          </a:p>
        </p:txBody>
      </p:sp>
      <p:sp>
        <p:nvSpPr>
          <p:cNvPr id="5" name="TextBox 4"/>
          <p:cNvSpPr txBox="1"/>
          <p:nvPr/>
        </p:nvSpPr>
        <p:spPr>
          <a:xfrm>
            <a:off x="1905000" y="5410200"/>
            <a:ext cx="8610600" cy="400110"/>
          </a:xfrm>
          <a:prstGeom prst="rect">
            <a:avLst/>
          </a:prstGeom>
          <a:noFill/>
        </p:spPr>
        <p:txBody>
          <a:bodyPr wrap="square" rtlCol="0">
            <a:spAutoFit/>
          </a:bodyPr>
          <a:lstStyle/>
          <a:p>
            <a:r>
              <a:rPr lang="en-US" sz="2000" b="1" dirty="0">
                <a:latin typeface="Consolas"/>
                <a:cs typeface="Consolas"/>
              </a:rPr>
              <a:t>{x: 23, y: 44}...{x:27, y:55}.... {x:27, y:55}......</a:t>
            </a:r>
          </a:p>
        </p:txBody>
      </p:sp>
      <p:pic>
        <p:nvPicPr>
          <p:cNvPr id="2" name="Picture 1"/>
          <p:cNvPicPr>
            <a:picLocks noChangeAspect="1"/>
          </p:cNvPicPr>
          <p:nvPr/>
        </p:nvPicPr>
        <p:blipFill>
          <a:blip r:embed="rId2"/>
          <a:stretch>
            <a:fillRect/>
          </a:stretch>
        </p:blipFill>
        <p:spPr>
          <a:xfrm>
            <a:off x="533400" y="3633106"/>
            <a:ext cx="3012894" cy="2996294"/>
          </a:xfrm>
          <a:prstGeom prst="rect">
            <a:avLst/>
          </a:prstGeom>
        </p:spPr>
      </p:pic>
    </p:spTree>
    <p:extLst>
      <p:ext uri="{BB962C8B-B14F-4D97-AF65-F5344CB8AC3E}">
        <p14:creationId xmlns:p14="http://schemas.microsoft.com/office/powerpoint/2010/main" val="250232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4.23911E-6 -4.67346E-6 C 0.05657 -0.02686 0.11349 -0.05349 0.19122 -0.04539 C 0.26879 -0.03728 0.36822 0.04632 0.46573 0.0491 C 0.56325 0.05188 0.71404 -0.01597 0.77634 -0.02825 " pathEditMode="relative" rAng="0" ptsTypes="aaaA">
                                      <p:cBhvr>
                                        <p:cTn id="6" dur="2000" fill="hold"/>
                                        <p:tgtEl>
                                          <p:spTgt spid="2"/>
                                        </p:tgtEl>
                                        <p:attrNameLst>
                                          <p:attrName>ppt_x</p:attrName>
                                          <p:attrName>ppt_y</p:attrName>
                                        </p:attrNameLst>
                                      </p:cBhvr>
                                      <p:rCtr x="3881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10"/>
            <a:ext cx="8229600" cy="4525963"/>
          </a:xfrm>
        </p:spPr>
        <p:txBody>
          <a:bodyPr anchor="ctr">
            <a:normAutofit/>
          </a:bodyPr>
          <a:lstStyle/>
          <a:p>
            <a:pPr marL="0" indent="0" algn="ctr">
              <a:buNone/>
            </a:pPr>
            <a:r>
              <a:rPr lang="en-US" sz="4800" dirty="0">
                <a:latin typeface="+mn-lt"/>
                <a:cs typeface="Avenir Medium"/>
              </a:rPr>
              <a:t>Events and Arrays are </a:t>
            </a:r>
            <a:r>
              <a:rPr lang="en-US" sz="4800" i="1" dirty="0">
                <a:latin typeface="+mn-lt"/>
                <a:cs typeface="Avenir Medium"/>
              </a:rPr>
              <a:t>both</a:t>
            </a:r>
            <a:r>
              <a:rPr lang="en-US" sz="4800" dirty="0">
                <a:latin typeface="+mn-lt"/>
                <a:cs typeface="Avenir Medium"/>
              </a:rPr>
              <a:t> collections.</a:t>
            </a:r>
          </a:p>
        </p:txBody>
      </p:sp>
    </p:spTree>
    <p:extLst>
      <p:ext uri="{BB962C8B-B14F-4D97-AF65-F5344CB8AC3E}">
        <p14:creationId xmlns:p14="http://schemas.microsoft.com/office/powerpoint/2010/main" val="38312293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0" y="1295400"/>
            <a:ext cx="7315200" cy="4800600"/>
          </a:xfrm>
        </p:spPr>
        <p:txBody>
          <a:bodyPr anchor="ctr">
            <a:normAutofit/>
          </a:bodyPr>
          <a:lstStyle/>
          <a:p>
            <a:pPr marL="45720" indent="0" algn="ctr">
              <a:buNone/>
            </a:pPr>
            <a:r>
              <a:rPr lang="en-US" sz="3600" dirty="0">
                <a:latin typeface="+mn-lt"/>
              </a:rPr>
              <a:t>The majority of Netflix’s </a:t>
            </a:r>
            <a:r>
              <a:rPr lang="en-US" sz="3600" dirty="0" smtClean="0">
                <a:latin typeface="+mn-lt"/>
              </a:rPr>
              <a:t>asynchronous </a:t>
            </a:r>
            <a:r>
              <a:rPr lang="en-US" sz="3600" dirty="0">
                <a:latin typeface="+mn-lt"/>
              </a:rPr>
              <a:t>code is written with just a few </a:t>
            </a:r>
            <a:r>
              <a:rPr lang="en-US" sz="4800" i="1" dirty="0">
                <a:latin typeface="+mn-lt"/>
              </a:rPr>
              <a:t>flexible </a:t>
            </a:r>
            <a:r>
              <a:rPr lang="en-US" sz="3600" dirty="0">
                <a:latin typeface="+mn-lt"/>
              </a:rPr>
              <a:t>functions.</a:t>
            </a:r>
          </a:p>
        </p:txBody>
      </p:sp>
    </p:spTree>
    <p:extLst>
      <p:ext uri="{BB962C8B-B14F-4D97-AF65-F5344CB8AC3E}">
        <p14:creationId xmlns:p14="http://schemas.microsoft.com/office/powerpoint/2010/main" val="15516143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map()</a:t>
            </a:r>
            <a:endParaRPr lang="en-US" b="1" dirty="0"/>
          </a:p>
        </p:txBody>
      </p:sp>
      <p:sp>
        <p:nvSpPr>
          <p:cNvPr id="5" name="Content Placeholder 4"/>
          <p:cNvSpPr>
            <a:spLocks noGrp="1"/>
          </p:cNvSpPr>
          <p:nvPr>
            <p:ph idx="1"/>
          </p:nvPr>
        </p:nvSpPr>
        <p:spPr/>
        <p:txBody>
          <a:bodyPr/>
          <a:lstStyle/>
          <a:p>
            <a:r>
              <a:rPr lang="en-US" b="1" dirty="0"/>
              <a:t>T</a:t>
            </a:r>
            <a:r>
              <a:rPr lang="en-US" b="1" dirty="0" smtClean="0"/>
              <a:t>ransform </a:t>
            </a:r>
            <a:r>
              <a:rPr lang="en-US" b="1" dirty="0"/>
              <a:t>the items emitted by an </a:t>
            </a:r>
            <a:r>
              <a:rPr lang="en-US" b="1" dirty="0" smtClean="0"/>
              <a:t>Collection </a:t>
            </a:r>
            <a:r>
              <a:rPr lang="en-US" b="1" dirty="0"/>
              <a:t>by applying a function to each of them</a:t>
            </a:r>
          </a:p>
          <a:p>
            <a:endParaRPr lang="en-US" dirty="0"/>
          </a:p>
        </p:txBody>
      </p:sp>
      <p:pic>
        <p:nvPicPr>
          <p:cNvPr id="2050" name="Picture 2" descr="https://github.com/ReactiveX/RxJava/wiki/images/rx-operators/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354" y="2582508"/>
            <a:ext cx="7542462" cy="359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03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filter()</a:t>
            </a:r>
            <a:endParaRPr lang="en-US" b="1" dirty="0"/>
          </a:p>
        </p:txBody>
      </p:sp>
      <p:sp>
        <p:nvSpPr>
          <p:cNvPr id="5" name="Content Placeholder 4"/>
          <p:cNvSpPr>
            <a:spLocks noGrp="1"/>
          </p:cNvSpPr>
          <p:nvPr>
            <p:ph idx="1"/>
          </p:nvPr>
        </p:nvSpPr>
        <p:spPr/>
        <p:txBody>
          <a:bodyPr/>
          <a:lstStyle/>
          <a:p>
            <a:r>
              <a:rPr lang="en-US" b="1" dirty="0"/>
              <a:t>F</a:t>
            </a:r>
            <a:r>
              <a:rPr lang="en-US" b="1" dirty="0" smtClean="0"/>
              <a:t>ilter </a:t>
            </a:r>
            <a:r>
              <a:rPr lang="en-US" b="1" dirty="0"/>
              <a:t>items emitted by </a:t>
            </a:r>
            <a:r>
              <a:rPr lang="en-US" b="1" dirty="0" smtClean="0"/>
              <a:t>a Collection</a:t>
            </a:r>
            <a:endParaRPr lang="en-US" b="1" dirty="0"/>
          </a:p>
          <a:p>
            <a:endParaRPr lang="en-US" dirty="0"/>
          </a:p>
        </p:txBody>
      </p:sp>
      <p:pic>
        <p:nvPicPr>
          <p:cNvPr id="3074" name="Picture 2" descr="https://github.com/ReactiveX/RxJava/wiki/images/rx-operators/fil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741" y="2197564"/>
            <a:ext cx="7693688" cy="372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21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err="1" smtClean="0"/>
              <a:t>concatAll</a:t>
            </a:r>
            <a:r>
              <a:rPr lang="en-US" b="1" dirty="0" smtClean="0"/>
              <a:t>()</a:t>
            </a:r>
            <a:endParaRPr lang="en-US" b="1" dirty="0"/>
          </a:p>
        </p:txBody>
      </p:sp>
      <p:sp>
        <p:nvSpPr>
          <p:cNvPr id="5" name="Content Placeholder 4"/>
          <p:cNvSpPr>
            <a:spLocks noGrp="1"/>
          </p:cNvSpPr>
          <p:nvPr>
            <p:ph idx="1"/>
          </p:nvPr>
        </p:nvSpPr>
        <p:spPr/>
        <p:txBody>
          <a:bodyPr/>
          <a:lstStyle/>
          <a:p>
            <a:r>
              <a:rPr lang="en-US" b="1" dirty="0"/>
              <a:t>C</a:t>
            </a:r>
            <a:r>
              <a:rPr lang="en-US" b="1" dirty="0" smtClean="0"/>
              <a:t>oncatenate </a:t>
            </a:r>
            <a:r>
              <a:rPr lang="en-US" b="1" dirty="0"/>
              <a:t>two or more </a:t>
            </a:r>
            <a:r>
              <a:rPr lang="en-US" b="1" dirty="0" smtClean="0"/>
              <a:t>Collections </a:t>
            </a:r>
            <a:r>
              <a:rPr lang="en-US" b="1" dirty="0"/>
              <a:t>sequentially</a:t>
            </a:r>
          </a:p>
          <a:p>
            <a:endParaRPr lang="en-US" dirty="0"/>
          </a:p>
        </p:txBody>
      </p:sp>
      <p:pic>
        <p:nvPicPr>
          <p:cNvPr id="4098" name="Picture 2" descr="https://github.com/ReactiveX/RxJava/wiki/images/rx-operators/conc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471" y="2255525"/>
            <a:ext cx="6859401" cy="407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23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err="1" smtClean="0"/>
              <a:t>flatMap</a:t>
            </a:r>
            <a:r>
              <a:rPr lang="en-US" b="1" dirty="0" smtClean="0"/>
              <a:t>()</a:t>
            </a:r>
            <a:endParaRPr lang="en-US" b="1" dirty="0"/>
          </a:p>
        </p:txBody>
      </p:sp>
      <p:sp>
        <p:nvSpPr>
          <p:cNvPr id="5" name="Content Placeholder 4"/>
          <p:cNvSpPr>
            <a:spLocks noGrp="1"/>
          </p:cNvSpPr>
          <p:nvPr>
            <p:ph idx="1"/>
          </p:nvPr>
        </p:nvSpPr>
        <p:spPr/>
        <p:txBody>
          <a:bodyPr/>
          <a:lstStyle/>
          <a:p>
            <a:r>
              <a:rPr lang="en-US" b="1" dirty="0"/>
              <a:t>Transform the items emitted by </a:t>
            </a:r>
            <a:r>
              <a:rPr lang="en-US" b="1" dirty="0" smtClean="0"/>
              <a:t>a Collection into Collections, </a:t>
            </a:r>
            <a:r>
              <a:rPr lang="en-US" b="1" dirty="0"/>
              <a:t>then flatten this into a single </a:t>
            </a:r>
            <a:r>
              <a:rPr lang="en-US" b="1" dirty="0" smtClean="0"/>
              <a:t>Collection</a:t>
            </a:r>
            <a:endParaRPr lang="en-US" b="1" dirty="0"/>
          </a:p>
          <a:p>
            <a:endParaRPr lang="en-US" dirty="0"/>
          </a:p>
        </p:txBody>
      </p:sp>
      <p:pic>
        <p:nvPicPr>
          <p:cNvPr id="1028" name="Picture 4" descr="https://github.com/ReactiveX/RxJava/wiki/images/rx-operators/flat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351" y="2755110"/>
            <a:ext cx="7064468" cy="342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63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Top-rated Movies Collection</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400" b="1" dirty="0">
                <a:solidFill>
                  <a:schemeClr val="bg1"/>
                </a:solidFill>
                <a:latin typeface="Consolas"/>
                <a:cs typeface="Consolas"/>
              </a:rPr>
              <a:t>var </a:t>
            </a:r>
            <a:r>
              <a:rPr lang="en-US" sz="2400" b="1" dirty="0" err="1">
                <a:solidFill>
                  <a:schemeClr val="bg1"/>
                </a:solidFill>
                <a:latin typeface="Consolas"/>
                <a:cs typeface="Consolas"/>
              </a:rPr>
              <a:t>getTopRatedFilms</a:t>
            </a:r>
            <a:r>
              <a:rPr lang="en-US" sz="2400" b="1" dirty="0">
                <a:solidFill>
                  <a:schemeClr val="bg1"/>
                </a:solidFill>
                <a:latin typeface="Consolas"/>
                <a:cs typeface="Consolas"/>
              </a:rPr>
              <a:t> = function (user)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user.videoLists</a:t>
            </a:r>
            <a:endParaRPr lang="en-US" sz="2400" b="1" dirty="0">
              <a:solidFill>
                <a:schemeClr val="bg1"/>
              </a:solidFill>
              <a:latin typeface="Consolas"/>
              <a:cs typeface="Consolas"/>
            </a:endParaRP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smtClean="0">
                <a:latin typeface="Consolas"/>
                <a:cs typeface="Consolas"/>
              </a:rPr>
              <a:t>map</a:t>
            </a:r>
            <a:r>
              <a:rPr lang="en-US" sz="2400" b="1" dirty="0" smtClean="0">
                <a:solidFill>
                  <a:schemeClr val="bg1"/>
                </a:solidFill>
                <a:latin typeface="Consolas"/>
                <a:cs typeface="Consolas"/>
              </a:rPr>
              <a:t>(function </a:t>
            </a:r>
            <a:r>
              <a:rPr lang="en-US" sz="2400" b="1" dirty="0">
                <a:solidFill>
                  <a:schemeClr val="bg1"/>
                </a:solidFill>
                <a:latin typeface="Consolas"/>
                <a:cs typeface="Consolas"/>
              </a:rPr>
              <a:t>(</a:t>
            </a:r>
            <a:r>
              <a:rPr lang="en-US" sz="2400" b="1" dirty="0" err="1">
                <a:solidFill>
                  <a:schemeClr val="bg1"/>
                </a:solidFill>
                <a:latin typeface="Consolas"/>
                <a:cs typeface="Consolas"/>
              </a:rPr>
              <a:t>videoList</a:t>
            </a:r>
            <a:r>
              <a:rPr lang="en-US" sz="2400" b="1" dirty="0">
                <a:solidFill>
                  <a:schemeClr val="bg1"/>
                </a:solidFill>
                <a:latin typeface="Consolas"/>
                <a:cs typeface="Consolas"/>
              </a:rPr>
              <a:t>)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videoList.videos</a:t>
            </a:r>
            <a:endParaRPr lang="en-US" sz="2400" b="1" dirty="0">
              <a:solidFill>
                <a:schemeClr val="bg1"/>
              </a:solidFill>
              <a:latin typeface="Consolas"/>
              <a:cs typeface="Consolas"/>
            </a:endParaRPr>
          </a:p>
          <a:p>
            <a:r>
              <a:rPr lang="en-US" sz="2400" b="1" dirty="0">
                <a:solidFill>
                  <a:schemeClr val="bg1"/>
                </a:solidFill>
                <a:latin typeface="Consolas"/>
                <a:cs typeface="Consolas"/>
              </a:rPr>
              <a:t>        .</a:t>
            </a:r>
            <a:r>
              <a:rPr lang="en-US" sz="2400" b="1" dirty="0">
                <a:latin typeface="Consolas"/>
                <a:cs typeface="Consolas"/>
              </a:rPr>
              <a:t>filter</a:t>
            </a:r>
            <a:r>
              <a:rPr lang="en-US" sz="2400" b="1" dirty="0">
                <a:solidFill>
                  <a:schemeClr val="bg1"/>
                </a:solidFill>
                <a:latin typeface="Consolas"/>
                <a:cs typeface="Consolas"/>
              </a:rPr>
              <a:t>(function (</a:t>
            </a:r>
            <a:r>
              <a:rPr lang="en-US" sz="2400" b="1" dirty="0" smtClean="0">
                <a:solidFill>
                  <a:schemeClr val="bg1"/>
                </a:solidFill>
                <a:latin typeface="Consolas"/>
                <a:cs typeface="Consolas"/>
              </a:rPr>
              <a:t>v) </a:t>
            </a:r>
            <a:r>
              <a:rPr lang="en-US" sz="2400" b="1" dirty="0">
                <a:solidFill>
                  <a:schemeClr val="bg1"/>
                </a:solidFill>
                <a:latin typeface="Consolas"/>
                <a:cs typeface="Consolas"/>
              </a:rPr>
              <a:t>{ return </a:t>
            </a:r>
            <a:r>
              <a:rPr lang="en-US" sz="2400" b="1" dirty="0" err="1" smtClean="0">
                <a:solidFill>
                  <a:schemeClr val="bg1"/>
                </a:solidFill>
                <a:latin typeface="Consolas"/>
                <a:cs typeface="Consolas"/>
              </a:rPr>
              <a:t>v.rating</a:t>
            </a:r>
            <a:r>
              <a:rPr lang="en-US" sz="2400" b="1" dirty="0" smtClean="0">
                <a:solidFill>
                  <a:schemeClr val="bg1"/>
                </a:solidFill>
                <a:latin typeface="Consolas"/>
                <a:cs typeface="Consolas"/>
              </a:rPr>
              <a:t> </a:t>
            </a:r>
            <a:r>
              <a:rPr lang="en-US" sz="2400" b="1" dirty="0">
                <a:solidFill>
                  <a:schemeClr val="bg1"/>
                </a:solidFill>
                <a:latin typeface="Consolas"/>
                <a:cs typeface="Consolas"/>
              </a:rPr>
              <a:t>=== 5; });</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latin typeface="Consolas"/>
                <a:cs typeface="Consolas"/>
              </a:rPr>
              <a:t>concatAll</a:t>
            </a:r>
            <a:r>
              <a:rPr lang="en-US" sz="2400" b="1" dirty="0" smtClean="0">
                <a:solidFill>
                  <a:schemeClr val="bg1"/>
                </a:solidFill>
                <a:latin typeface="Consolas"/>
                <a:cs typeface="Consolas"/>
              </a:rPr>
              <a:t>();</a:t>
            </a:r>
            <a:endParaRPr lang="en-US" sz="2400" b="1" dirty="0">
              <a:solidFill>
                <a:schemeClr val="bg1"/>
              </a:solidFill>
              <a:latin typeface="Consolas"/>
              <a:cs typeface="Consolas"/>
            </a:endParaRPr>
          </a:p>
          <a:p>
            <a:r>
              <a:rPr lang="en-US" sz="2400" b="1" dirty="0">
                <a:solidFill>
                  <a:schemeClr val="bg1"/>
                </a:solidFill>
                <a:latin typeface="Consolas"/>
                <a:cs typeface="Consolas"/>
              </a:rPr>
              <a:t>}</a:t>
            </a:r>
          </a:p>
          <a:p>
            <a:endParaRPr lang="en-US" sz="2400" b="1" dirty="0">
              <a:solidFill>
                <a:schemeClr val="bg1"/>
              </a:solidFill>
              <a:latin typeface="Consolas"/>
              <a:cs typeface="Consolas"/>
            </a:endParaRPr>
          </a:p>
          <a:p>
            <a:r>
              <a:rPr lang="en-US" sz="2400" b="1" dirty="0" err="1">
                <a:solidFill>
                  <a:schemeClr val="bg1"/>
                </a:solidFill>
                <a:latin typeface="Consolas"/>
                <a:cs typeface="Consolas"/>
              </a:rPr>
              <a:t>getTopRatedFilms</a:t>
            </a:r>
            <a:r>
              <a:rPr lang="en-US" sz="2400" b="1" dirty="0">
                <a:solidFill>
                  <a:schemeClr val="bg1"/>
                </a:solidFill>
                <a:latin typeface="Consolas"/>
                <a:cs typeface="Consolas"/>
              </a:rPr>
              <a:t>(me)</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forEach</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displayMovie</a:t>
            </a:r>
            <a:r>
              <a:rPr lang="en-US" sz="2400" b="1" dirty="0" smtClean="0">
                <a:solidFill>
                  <a:schemeClr val="bg1"/>
                </a:solidFill>
                <a:latin typeface="Consolas"/>
                <a:cs typeface="Consolas"/>
              </a:rPr>
              <a:t>);</a:t>
            </a:r>
            <a:endParaRPr lang="en-US" sz="2400" b="1" dirty="0">
              <a:solidFill>
                <a:schemeClr val="bg1"/>
              </a:solidFill>
              <a:latin typeface="Consolas"/>
              <a:cs typeface="Consolas"/>
            </a:endParaRPr>
          </a:p>
        </p:txBody>
      </p:sp>
      <p:pic>
        <p:nvPicPr>
          <p:cNvPr id="4" name="Picture 3"/>
          <p:cNvPicPr>
            <a:picLocks noChangeAspect="1"/>
          </p:cNvPicPr>
          <p:nvPr/>
        </p:nvPicPr>
        <p:blipFill>
          <a:blip r:embed="rId3"/>
          <a:stretch>
            <a:fillRect/>
          </a:stretch>
        </p:blipFill>
        <p:spPr>
          <a:xfrm>
            <a:off x="10287001" y="3230036"/>
            <a:ext cx="1498058" cy="2222662"/>
          </a:xfrm>
          <a:prstGeom prst="rect">
            <a:avLst/>
          </a:prstGeom>
        </p:spPr>
      </p:pic>
      <p:pic>
        <p:nvPicPr>
          <p:cNvPr id="5" name="Picture 4"/>
          <p:cNvPicPr>
            <a:picLocks noChangeAspect="1"/>
          </p:cNvPicPr>
          <p:nvPr/>
        </p:nvPicPr>
        <p:blipFill>
          <a:blip r:embed="rId4"/>
          <a:stretch>
            <a:fillRect/>
          </a:stretch>
        </p:blipFill>
        <p:spPr>
          <a:xfrm>
            <a:off x="10287001" y="484527"/>
            <a:ext cx="1585211" cy="2260600"/>
          </a:xfrm>
          <a:prstGeom prst="rect">
            <a:avLst/>
          </a:prstGeom>
        </p:spPr>
      </p:pic>
    </p:spTree>
    <p:extLst>
      <p:ext uri="{BB962C8B-B14F-4D97-AF65-F5344CB8AC3E}">
        <p14:creationId xmlns:p14="http://schemas.microsoft.com/office/powerpoint/2010/main" val="371164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Or "I thought I had a problem. I thought to myself, "I know, I'll solve it with </a:t>
            </a:r>
            <a:r>
              <a:rPr lang="en-US" dirty="0" smtClean="0">
                <a:solidFill>
                  <a:schemeClr val="bg1"/>
                </a:solidFill>
              </a:rPr>
              <a:t>promises </a:t>
            </a:r>
            <a:r>
              <a:rPr lang="en-US" dirty="0">
                <a:solidFill>
                  <a:schemeClr val="bg1"/>
                </a:solidFill>
              </a:rPr>
              <a:t>and events!". have Now problems. two I</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11648133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Top-rated Movies Collection</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400" b="1" dirty="0">
                <a:solidFill>
                  <a:schemeClr val="bg1"/>
                </a:solidFill>
                <a:latin typeface="Consolas"/>
                <a:cs typeface="Consolas"/>
              </a:rPr>
              <a:t>var </a:t>
            </a:r>
            <a:r>
              <a:rPr lang="en-US" sz="2400" b="1" dirty="0" err="1">
                <a:solidFill>
                  <a:schemeClr val="bg1"/>
                </a:solidFill>
                <a:latin typeface="Consolas"/>
                <a:cs typeface="Consolas"/>
              </a:rPr>
              <a:t>getTopRatedFilms</a:t>
            </a:r>
            <a:r>
              <a:rPr lang="en-US" sz="2400" b="1" dirty="0">
                <a:solidFill>
                  <a:schemeClr val="bg1"/>
                </a:solidFill>
                <a:latin typeface="Consolas"/>
                <a:cs typeface="Consolas"/>
              </a:rPr>
              <a:t> = function (user)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user.videoLists</a:t>
            </a:r>
            <a:endParaRPr lang="en-US" sz="2400" b="1" dirty="0">
              <a:solidFill>
                <a:schemeClr val="bg1"/>
              </a:solidFill>
              <a:latin typeface="Consolas"/>
              <a:cs typeface="Consolas"/>
            </a:endParaRPr>
          </a:p>
          <a:p>
            <a:r>
              <a:rPr lang="en-US" sz="2400" b="1" dirty="0">
                <a:solidFill>
                  <a:schemeClr val="bg1"/>
                </a:solidFill>
                <a:latin typeface="Consolas"/>
                <a:cs typeface="Consolas"/>
              </a:rPr>
              <a:t>    .</a:t>
            </a:r>
            <a:r>
              <a:rPr lang="en-US" sz="2400" b="1" dirty="0" err="1">
                <a:latin typeface="Consolas"/>
                <a:cs typeface="Consolas"/>
              </a:rPr>
              <a:t>flatMap</a:t>
            </a:r>
            <a:r>
              <a:rPr lang="en-US" sz="2400" b="1" dirty="0">
                <a:solidFill>
                  <a:schemeClr val="bg1"/>
                </a:solidFill>
                <a:latin typeface="Consolas"/>
                <a:cs typeface="Consolas"/>
              </a:rPr>
              <a:t>(function (</a:t>
            </a:r>
            <a:r>
              <a:rPr lang="en-US" sz="2400" b="1" dirty="0" err="1">
                <a:solidFill>
                  <a:schemeClr val="bg1"/>
                </a:solidFill>
                <a:latin typeface="Consolas"/>
                <a:cs typeface="Consolas"/>
              </a:rPr>
              <a:t>videoList</a:t>
            </a:r>
            <a:r>
              <a:rPr lang="en-US" sz="2400" b="1" dirty="0">
                <a:solidFill>
                  <a:schemeClr val="bg1"/>
                </a:solidFill>
                <a:latin typeface="Consolas"/>
                <a:cs typeface="Consolas"/>
              </a:rPr>
              <a:t>)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videoList.videos</a:t>
            </a:r>
            <a:endParaRPr lang="en-US" sz="2400" b="1" dirty="0">
              <a:solidFill>
                <a:schemeClr val="bg1"/>
              </a:solidFill>
              <a:latin typeface="Consolas"/>
              <a:cs typeface="Consolas"/>
            </a:endParaRPr>
          </a:p>
          <a:p>
            <a:r>
              <a:rPr lang="en-US" sz="2400" b="1" dirty="0">
                <a:solidFill>
                  <a:schemeClr val="bg1"/>
                </a:solidFill>
                <a:latin typeface="Consolas"/>
                <a:cs typeface="Consolas"/>
              </a:rPr>
              <a:t>        .</a:t>
            </a:r>
            <a:r>
              <a:rPr lang="en-US" sz="2400" b="1" dirty="0">
                <a:latin typeface="Consolas"/>
                <a:cs typeface="Consolas"/>
              </a:rPr>
              <a:t>filter</a:t>
            </a:r>
            <a:r>
              <a:rPr lang="en-US" sz="2400" b="1" dirty="0">
                <a:solidFill>
                  <a:schemeClr val="bg1"/>
                </a:solidFill>
                <a:latin typeface="Consolas"/>
                <a:cs typeface="Consolas"/>
              </a:rPr>
              <a:t>(function (</a:t>
            </a:r>
            <a:r>
              <a:rPr lang="en-US" sz="2400" b="1" dirty="0" smtClean="0">
                <a:solidFill>
                  <a:schemeClr val="bg1"/>
                </a:solidFill>
                <a:latin typeface="Consolas"/>
                <a:cs typeface="Consolas"/>
              </a:rPr>
              <a:t>v) </a:t>
            </a:r>
            <a:r>
              <a:rPr lang="en-US" sz="2400" b="1" dirty="0">
                <a:solidFill>
                  <a:schemeClr val="bg1"/>
                </a:solidFill>
                <a:latin typeface="Consolas"/>
                <a:cs typeface="Consolas"/>
              </a:rPr>
              <a:t>{ return </a:t>
            </a:r>
            <a:r>
              <a:rPr lang="en-US" sz="2400" b="1" dirty="0" err="1" smtClean="0">
                <a:solidFill>
                  <a:schemeClr val="bg1"/>
                </a:solidFill>
                <a:latin typeface="Consolas"/>
                <a:cs typeface="Consolas"/>
              </a:rPr>
              <a:t>v.rating</a:t>
            </a:r>
            <a:r>
              <a:rPr lang="en-US" sz="2400" b="1" dirty="0" smtClean="0">
                <a:solidFill>
                  <a:schemeClr val="bg1"/>
                </a:solidFill>
                <a:latin typeface="Consolas"/>
                <a:cs typeface="Consolas"/>
              </a:rPr>
              <a:t> </a:t>
            </a:r>
            <a:r>
              <a:rPr lang="en-US" sz="2400" b="1" dirty="0">
                <a:solidFill>
                  <a:schemeClr val="bg1"/>
                </a:solidFill>
                <a:latin typeface="Consolas"/>
                <a:cs typeface="Consolas"/>
              </a:rPr>
              <a:t>=== 5; });</a:t>
            </a:r>
          </a:p>
          <a:p>
            <a:r>
              <a:rPr lang="en-US" sz="2400" b="1" dirty="0">
                <a:solidFill>
                  <a:schemeClr val="bg1"/>
                </a:solidFill>
                <a:latin typeface="Consolas"/>
                <a:cs typeface="Consolas"/>
              </a:rPr>
              <a:t>    });</a:t>
            </a:r>
          </a:p>
          <a:p>
            <a:r>
              <a:rPr lang="en-US" sz="2400" b="1" dirty="0">
                <a:solidFill>
                  <a:schemeClr val="bg1"/>
                </a:solidFill>
                <a:latin typeface="Consolas"/>
                <a:cs typeface="Consolas"/>
              </a:rPr>
              <a:t>}</a:t>
            </a:r>
          </a:p>
          <a:p>
            <a:endParaRPr lang="en-US" sz="2400" b="1" dirty="0">
              <a:solidFill>
                <a:schemeClr val="bg1"/>
              </a:solidFill>
              <a:latin typeface="Consolas"/>
              <a:cs typeface="Consolas"/>
            </a:endParaRPr>
          </a:p>
          <a:p>
            <a:r>
              <a:rPr lang="en-US" sz="2400" b="1" dirty="0" err="1">
                <a:solidFill>
                  <a:schemeClr val="bg1"/>
                </a:solidFill>
                <a:latin typeface="Consolas"/>
                <a:cs typeface="Consolas"/>
              </a:rPr>
              <a:t>getTopRatedFilms</a:t>
            </a:r>
            <a:r>
              <a:rPr lang="en-US" sz="2400" b="1" dirty="0">
                <a:solidFill>
                  <a:schemeClr val="bg1"/>
                </a:solidFill>
                <a:latin typeface="Consolas"/>
                <a:cs typeface="Consolas"/>
              </a:rPr>
              <a:t>(me)</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forEach</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displayMovie</a:t>
            </a:r>
            <a:r>
              <a:rPr lang="en-US" sz="2400" b="1" dirty="0" smtClean="0">
                <a:solidFill>
                  <a:schemeClr val="bg1"/>
                </a:solidFill>
                <a:latin typeface="Consolas"/>
                <a:cs typeface="Consolas"/>
              </a:rPr>
              <a:t>);</a:t>
            </a:r>
            <a:endParaRPr lang="en-US" sz="2400" b="1" dirty="0">
              <a:solidFill>
                <a:schemeClr val="bg1"/>
              </a:solidFill>
              <a:latin typeface="Consolas"/>
              <a:cs typeface="Consolas"/>
            </a:endParaRPr>
          </a:p>
        </p:txBody>
      </p:sp>
      <p:pic>
        <p:nvPicPr>
          <p:cNvPr id="4" name="Picture 3"/>
          <p:cNvPicPr>
            <a:picLocks noChangeAspect="1"/>
          </p:cNvPicPr>
          <p:nvPr/>
        </p:nvPicPr>
        <p:blipFill>
          <a:blip r:embed="rId3"/>
          <a:stretch>
            <a:fillRect/>
          </a:stretch>
        </p:blipFill>
        <p:spPr>
          <a:xfrm>
            <a:off x="10287001" y="3230036"/>
            <a:ext cx="1498058" cy="2222662"/>
          </a:xfrm>
          <a:prstGeom prst="rect">
            <a:avLst/>
          </a:prstGeom>
        </p:spPr>
      </p:pic>
      <p:pic>
        <p:nvPicPr>
          <p:cNvPr id="5" name="Picture 4"/>
          <p:cNvPicPr>
            <a:picLocks noChangeAspect="1"/>
          </p:cNvPicPr>
          <p:nvPr/>
        </p:nvPicPr>
        <p:blipFill>
          <a:blip r:embed="rId4"/>
          <a:stretch>
            <a:fillRect/>
          </a:stretch>
        </p:blipFill>
        <p:spPr>
          <a:xfrm>
            <a:off x="10287001" y="484527"/>
            <a:ext cx="1585211" cy="2260600"/>
          </a:xfrm>
          <a:prstGeom prst="rect">
            <a:avLst/>
          </a:prstGeom>
        </p:spPr>
      </p:pic>
    </p:spTree>
    <p:extLst>
      <p:ext uri="{BB962C8B-B14F-4D97-AF65-F5344CB8AC3E}">
        <p14:creationId xmlns:p14="http://schemas.microsoft.com/office/powerpoint/2010/main" val="239166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62201" y="1295401"/>
            <a:ext cx="5391219" cy="830997"/>
          </a:xfrm>
          <a:prstGeom prst="rect">
            <a:avLst/>
          </a:prstGeom>
          <a:noFill/>
        </p:spPr>
        <p:txBody>
          <a:bodyPr wrap="none" rtlCol="0">
            <a:spAutoFit/>
          </a:bodyPr>
          <a:lstStyle/>
          <a:p>
            <a:r>
              <a:rPr lang="en-US" sz="4800" dirty="0">
                <a:solidFill>
                  <a:schemeClr val="bg1"/>
                </a:solidFill>
                <a:latin typeface="Avenir Medium"/>
                <a:cs typeface="Avenir Medium"/>
              </a:rPr>
              <a:t>What if I told you…</a:t>
            </a:r>
          </a:p>
        </p:txBody>
      </p:sp>
      <p:sp>
        <p:nvSpPr>
          <p:cNvPr id="5" name="TextBox 4"/>
          <p:cNvSpPr txBox="1"/>
          <p:nvPr/>
        </p:nvSpPr>
        <p:spPr>
          <a:xfrm>
            <a:off x="4378036" y="2399995"/>
            <a:ext cx="7346792" cy="584776"/>
          </a:xfrm>
          <a:prstGeom prst="rect">
            <a:avLst/>
          </a:prstGeom>
          <a:noFill/>
        </p:spPr>
        <p:txBody>
          <a:bodyPr wrap="none" rtlCol="0">
            <a:spAutoFit/>
          </a:bodyPr>
          <a:lstStyle/>
          <a:p>
            <a:r>
              <a:rPr lang="en-US" sz="3200" dirty="0">
                <a:solidFill>
                  <a:schemeClr val="bg1"/>
                </a:solidFill>
                <a:latin typeface="Avenir Medium"/>
                <a:cs typeface="Avenir Medium"/>
              </a:rPr>
              <a:t>…that you could create a drag event…</a:t>
            </a:r>
          </a:p>
        </p:txBody>
      </p:sp>
      <p:sp>
        <p:nvSpPr>
          <p:cNvPr id="8" name="TextBox 7"/>
          <p:cNvSpPr txBox="1"/>
          <p:nvPr/>
        </p:nvSpPr>
        <p:spPr>
          <a:xfrm>
            <a:off x="5187043" y="2947250"/>
            <a:ext cx="6509214" cy="584776"/>
          </a:xfrm>
          <a:prstGeom prst="rect">
            <a:avLst/>
          </a:prstGeom>
          <a:noFill/>
        </p:spPr>
        <p:txBody>
          <a:bodyPr wrap="none" rtlCol="0">
            <a:spAutoFit/>
          </a:bodyPr>
          <a:lstStyle/>
          <a:p>
            <a:r>
              <a:rPr lang="en-US" sz="3200" dirty="0">
                <a:solidFill>
                  <a:schemeClr val="bg1"/>
                </a:solidFill>
                <a:latin typeface="Avenir Medium"/>
                <a:cs typeface="Avenir Medium"/>
              </a:rPr>
              <a:t>…with the almost the </a:t>
            </a:r>
            <a:r>
              <a:rPr lang="en-US" sz="3200" i="1" dirty="0">
                <a:solidFill>
                  <a:srgbClr val="FF8600"/>
                </a:solidFill>
                <a:latin typeface="Avenir Medium"/>
                <a:cs typeface="Avenir Medium"/>
              </a:rPr>
              <a:t>same code</a:t>
            </a:r>
            <a:r>
              <a:rPr lang="en-US" sz="3200" dirty="0">
                <a:latin typeface="Avenir Medium"/>
                <a:cs typeface="Avenir Medium"/>
              </a:rPr>
              <a:t>?</a:t>
            </a:r>
          </a:p>
        </p:txBody>
      </p:sp>
      <p:pic>
        <p:nvPicPr>
          <p:cNvPr id="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26398"/>
            <a:ext cx="4378036" cy="4277852"/>
          </a:xfrm>
        </p:spPr>
      </p:pic>
    </p:spTree>
    <p:extLst>
      <p:ext uri="{BB962C8B-B14F-4D97-AF65-F5344CB8AC3E}">
        <p14:creationId xmlns:p14="http://schemas.microsoft.com/office/powerpoint/2010/main" val="218512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Mouse Drags Collection</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400" b="1" dirty="0">
                <a:solidFill>
                  <a:schemeClr val="bg1"/>
                </a:solidFill>
                <a:latin typeface="Consolas"/>
                <a:cs typeface="Consolas"/>
              </a:rPr>
              <a:t>var </a:t>
            </a:r>
            <a:r>
              <a:rPr lang="en-US" sz="2400" b="1" dirty="0" err="1">
                <a:solidFill>
                  <a:schemeClr val="bg1"/>
                </a:solidFill>
                <a:latin typeface="Consolas"/>
                <a:cs typeface="Consolas"/>
              </a:rPr>
              <a:t>getElementDrags</a:t>
            </a:r>
            <a:r>
              <a:rPr lang="en-US" sz="2400" b="1" dirty="0">
                <a:solidFill>
                  <a:schemeClr val="bg1"/>
                </a:solidFill>
                <a:latin typeface="Consolas"/>
                <a:cs typeface="Consolas"/>
              </a:rPr>
              <a:t> = function (</a:t>
            </a:r>
            <a:r>
              <a:rPr lang="en-US" sz="2400" b="1" dirty="0" err="1">
                <a:solidFill>
                  <a:schemeClr val="bg1"/>
                </a:solidFill>
                <a:latin typeface="Consolas"/>
                <a:cs typeface="Consolas"/>
              </a:rPr>
              <a:t>elmt</a:t>
            </a:r>
            <a:r>
              <a:rPr lang="en-US" sz="2400" b="1" dirty="0">
                <a:solidFill>
                  <a:schemeClr val="bg1"/>
                </a:solidFill>
                <a:latin typeface="Consolas"/>
                <a:cs typeface="Consolas"/>
              </a:rPr>
              <a:t>)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dom.mousedown</a:t>
            </a:r>
            <a:r>
              <a:rPr lang="en-US" sz="2400" b="1" dirty="0">
                <a:solidFill>
                  <a:schemeClr val="bg1"/>
                </a:solidFill>
                <a:latin typeface="Consolas"/>
                <a:cs typeface="Consolas"/>
              </a:rPr>
              <a:t>(</a:t>
            </a:r>
            <a:r>
              <a:rPr lang="en-US" sz="2400" b="1" dirty="0" err="1">
                <a:solidFill>
                  <a:schemeClr val="bg1"/>
                </a:solidFill>
                <a:latin typeface="Consolas"/>
                <a:cs typeface="Consolas"/>
              </a:rPr>
              <a:t>elmt</a:t>
            </a:r>
            <a:r>
              <a:rPr lang="en-US" sz="2400" b="1" dirty="0">
                <a:solidFill>
                  <a:schemeClr val="bg1"/>
                </a:solidFill>
                <a:latin typeface="Consolas"/>
                <a:cs typeface="Consolas"/>
              </a:rPr>
              <a:t>)</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smtClean="0">
                <a:latin typeface="Consolas"/>
                <a:cs typeface="Consolas"/>
              </a:rPr>
              <a:t>map</a:t>
            </a:r>
            <a:r>
              <a:rPr lang="en-US" sz="2400" b="1" dirty="0" smtClean="0">
                <a:solidFill>
                  <a:schemeClr val="bg1"/>
                </a:solidFill>
                <a:latin typeface="Consolas"/>
                <a:cs typeface="Consolas"/>
              </a:rPr>
              <a:t>(function </a:t>
            </a:r>
            <a:r>
              <a:rPr lang="en-US" sz="2400" b="1" dirty="0">
                <a:solidFill>
                  <a:schemeClr val="bg1"/>
                </a:solidFill>
                <a:latin typeface="Consolas"/>
                <a:cs typeface="Consolas"/>
              </a:rPr>
              <a:t>(md)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dom.mousemove</a:t>
            </a:r>
            <a:r>
              <a:rPr lang="en-US" sz="2400" b="1" dirty="0">
                <a:solidFill>
                  <a:schemeClr val="bg1"/>
                </a:solidFill>
                <a:latin typeface="Consolas"/>
                <a:cs typeface="Consolas"/>
              </a:rPr>
              <a:t>(document)</a:t>
            </a:r>
          </a:p>
          <a:p>
            <a:r>
              <a:rPr lang="en-US" sz="2400" b="1" dirty="0">
                <a:solidFill>
                  <a:schemeClr val="bg1"/>
                </a:solidFill>
                <a:latin typeface="Consolas"/>
                <a:cs typeface="Consolas"/>
              </a:rPr>
              <a:t>        </a:t>
            </a:r>
            <a:r>
              <a:rPr lang="en-US" sz="2400" b="1" strike="sngStrike" dirty="0">
                <a:solidFill>
                  <a:schemeClr val="bg1"/>
                </a:solidFill>
                <a:latin typeface="Consolas"/>
                <a:cs typeface="Consolas"/>
              </a:rPr>
              <a:t>.</a:t>
            </a:r>
            <a:r>
              <a:rPr lang="en-US" sz="2400" b="1" strike="sngStrike" dirty="0">
                <a:latin typeface="Consolas"/>
                <a:cs typeface="Consolas"/>
              </a:rPr>
              <a:t>filter</a:t>
            </a:r>
            <a:r>
              <a:rPr lang="en-US" sz="2400" b="1" dirty="0">
                <a:solidFill>
                  <a:schemeClr val="bg1"/>
                </a:solidFill>
                <a:latin typeface="Consolas"/>
                <a:cs typeface="Consolas"/>
              </a:rPr>
              <a:t>  .</a:t>
            </a:r>
            <a:r>
              <a:rPr lang="en-US" sz="2400" b="1" dirty="0" err="1">
                <a:latin typeface="Consolas"/>
                <a:cs typeface="Consolas"/>
              </a:rPr>
              <a:t>takeUntil</a:t>
            </a:r>
            <a:r>
              <a:rPr lang="en-US" sz="2400" b="1" dirty="0">
                <a:solidFill>
                  <a:schemeClr val="bg1"/>
                </a:solidFill>
                <a:latin typeface="Consolas"/>
                <a:cs typeface="Consolas"/>
              </a:rPr>
              <a:t>(</a:t>
            </a:r>
            <a:r>
              <a:rPr lang="en-US" sz="2400" b="1" dirty="0" err="1">
                <a:solidFill>
                  <a:schemeClr val="bg1"/>
                </a:solidFill>
                <a:latin typeface="Consolas"/>
                <a:cs typeface="Consolas"/>
              </a:rPr>
              <a:t>dom.mouseup</a:t>
            </a:r>
            <a:r>
              <a:rPr lang="en-US" sz="2400" b="1" dirty="0">
                <a:solidFill>
                  <a:schemeClr val="bg1"/>
                </a:solidFill>
                <a:latin typeface="Consolas"/>
                <a:cs typeface="Consolas"/>
              </a:rPr>
              <a:t>(</a:t>
            </a:r>
            <a:r>
              <a:rPr lang="en-US" sz="2400" b="1" dirty="0" err="1">
                <a:solidFill>
                  <a:schemeClr val="bg1"/>
                </a:solidFill>
                <a:latin typeface="Consolas"/>
                <a:cs typeface="Consolas"/>
              </a:rPr>
              <a:t>elmt</a:t>
            </a:r>
            <a:r>
              <a:rPr lang="en-US" sz="2400" b="1" dirty="0">
                <a:solidFill>
                  <a:schemeClr val="bg1"/>
                </a:solidFill>
                <a:latin typeface="Consolas"/>
                <a:cs typeface="Consolas"/>
              </a:rPr>
              <a:t>));</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latin typeface="Consolas"/>
                <a:cs typeface="Consolas"/>
              </a:rPr>
              <a:t>concatAll</a:t>
            </a:r>
            <a:r>
              <a:rPr lang="en-US" sz="2400" b="1" dirty="0" smtClean="0">
                <a:solidFill>
                  <a:schemeClr val="bg1"/>
                </a:solidFill>
                <a:latin typeface="Consolas"/>
                <a:cs typeface="Consolas"/>
              </a:rPr>
              <a:t>();</a:t>
            </a:r>
            <a:endParaRPr lang="en-US" sz="2400" b="1" dirty="0">
              <a:solidFill>
                <a:schemeClr val="bg1"/>
              </a:solidFill>
              <a:latin typeface="Consolas"/>
              <a:cs typeface="Consolas"/>
            </a:endParaRPr>
          </a:p>
          <a:p>
            <a:r>
              <a:rPr lang="en-US" sz="2400" b="1" dirty="0">
                <a:solidFill>
                  <a:schemeClr val="bg1"/>
                </a:solidFill>
                <a:latin typeface="Consolas"/>
                <a:cs typeface="Consolas"/>
              </a:rPr>
              <a:t>};</a:t>
            </a:r>
          </a:p>
          <a:p>
            <a:endParaRPr lang="en-US" sz="2400" b="1" dirty="0">
              <a:solidFill>
                <a:schemeClr val="bg1"/>
              </a:solidFill>
              <a:latin typeface="Consolas"/>
              <a:cs typeface="Consolas"/>
            </a:endParaRPr>
          </a:p>
          <a:p>
            <a:r>
              <a:rPr lang="en-US" sz="2400" b="1" dirty="0" err="1">
                <a:solidFill>
                  <a:schemeClr val="bg1"/>
                </a:solidFill>
                <a:latin typeface="Consolas"/>
                <a:cs typeface="Consolas"/>
              </a:rPr>
              <a:t>getElementDrags</a:t>
            </a:r>
            <a:r>
              <a:rPr lang="en-US" sz="2400" b="1" dirty="0">
                <a:solidFill>
                  <a:schemeClr val="bg1"/>
                </a:solidFill>
                <a:latin typeface="Consolas"/>
                <a:cs typeface="Consolas"/>
              </a:rPr>
              <a:t>(image)</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forEach</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moveImage</a:t>
            </a:r>
            <a:r>
              <a:rPr lang="en-US" sz="2400" b="1" dirty="0">
                <a:solidFill>
                  <a:schemeClr val="bg1"/>
                </a:solidFill>
                <a:latin typeface="Consolas"/>
                <a:cs typeface="Consolas"/>
              </a:rPr>
              <a:t>)</a:t>
            </a:r>
          </a:p>
        </p:txBody>
      </p:sp>
      <p:pic>
        <p:nvPicPr>
          <p:cNvPr id="4" name="Picture 3"/>
          <p:cNvPicPr>
            <a:picLocks noChangeAspect="1"/>
          </p:cNvPicPr>
          <p:nvPr/>
        </p:nvPicPr>
        <p:blipFill>
          <a:blip r:embed="rId3"/>
          <a:stretch>
            <a:fillRect/>
          </a:stretch>
        </p:blipFill>
        <p:spPr>
          <a:xfrm>
            <a:off x="8458200" y="4724401"/>
            <a:ext cx="1717494" cy="1708031"/>
          </a:xfrm>
          <a:prstGeom prst="rect">
            <a:avLst/>
          </a:prstGeom>
        </p:spPr>
      </p:pic>
    </p:spTree>
    <p:extLst>
      <p:ext uri="{BB962C8B-B14F-4D97-AF65-F5344CB8AC3E}">
        <p14:creationId xmlns:p14="http://schemas.microsoft.com/office/powerpoint/2010/main" val="298155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Mouse Drags Collection</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400" b="1" dirty="0">
                <a:solidFill>
                  <a:schemeClr val="bg1"/>
                </a:solidFill>
                <a:latin typeface="Consolas"/>
                <a:cs typeface="Consolas"/>
              </a:rPr>
              <a:t>var </a:t>
            </a:r>
            <a:r>
              <a:rPr lang="en-US" sz="2400" b="1" dirty="0" err="1">
                <a:solidFill>
                  <a:schemeClr val="bg1"/>
                </a:solidFill>
                <a:latin typeface="Consolas"/>
                <a:cs typeface="Consolas"/>
              </a:rPr>
              <a:t>getElementDrags</a:t>
            </a:r>
            <a:r>
              <a:rPr lang="en-US" sz="2400" b="1" dirty="0">
                <a:solidFill>
                  <a:schemeClr val="bg1"/>
                </a:solidFill>
                <a:latin typeface="Consolas"/>
                <a:cs typeface="Consolas"/>
              </a:rPr>
              <a:t> = function (</a:t>
            </a:r>
            <a:r>
              <a:rPr lang="en-US" sz="2400" b="1" dirty="0" err="1">
                <a:solidFill>
                  <a:schemeClr val="bg1"/>
                </a:solidFill>
                <a:latin typeface="Consolas"/>
                <a:cs typeface="Consolas"/>
              </a:rPr>
              <a:t>elmt</a:t>
            </a:r>
            <a:r>
              <a:rPr lang="en-US" sz="2400" b="1" dirty="0">
                <a:solidFill>
                  <a:schemeClr val="bg1"/>
                </a:solidFill>
                <a:latin typeface="Consolas"/>
                <a:cs typeface="Consolas"/>
              </a:rPr>
              <a:t>)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dom.mousedown</a:t>
            </a:r>
            <a:r>
              <a:rPr lang="en-US" sz="2400" b="1" dirty="0">
                <a:solidFill>
                  <a:schemeClr val="bg1"/>
                </a:solidFill>
                <a:latin typeface="Consolas"/>
                <a:cs typeface="Consolas"/>
              </a:rPr>
              <a:t>(</a:t>
            </a:r>
            <a:r>
              <a:rPr lang="en-US" sz="2400" b="1" dirty="0" err="1">
                <a:solidFill>
                  <a:schemeClr val="bg1"/>
                </a:solidFill>
                <a:latin typeface="Consolas"/>
                <a:cs typeface="Consolas"/>
              </a:rPr>
              <a:t>elmt</a:t>
            </a:r>
            <a:r>
              <a:rPr lang="en-US" sz="2400" b="1" dirty="0">
                <a:solidFill>
                  <a:schemeClr val="bg1"/>
                </a:solidFill>
                <a:latin typeface="Consolas"/>
                <a:cs typeface="Consolas"/>
              </a:rPr>
              <a:t>)</a:t>
            </a:r>
          </a:p>
          <a:p>
            <a:r>
              <a:rPr lang="en-US" sz="2400" b="1" dirty="0">
                <a:solidFill>
                  <a:schemeClr val="bg1"/>
                </a:solidFill>
                <a:latin typeface="Consolas"/>
                <a:cs typeface="Consolas"/>
              </a:rPr>
              <a:t>    .</a:t>
            </a:r>
            <a:r>
              <a:rPr lang="en-US" sz="2400" b="1" dirty="0" err="1">
                <a:latin typeface="Consolas"/>
                <a:cs typeface="Consolas"/>
              </a:rPr>
              <a:t>flatMap</a:t>
            </a:r>
            <a:r>
              <a:rPr lang="en-US" sz="2400" b="1" dirty="0">
                <a:solidFill>
                  <a:schemeClr val="bg1"/>
                </a:solidFill>
                <a:latin typeface="Consolas"/>
                <a:cs typeface="Consolas"/>
              </a:rPr>
              <a:t>(function (md)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dom.mousemove</a:t>
            </a:r>
            <a:r>
              <a:rPr lang="en-US" sz="2400" b="1" dirty="0">
                <a:solidFill>
                  <a:schemeClr val="bg1"/>
                </a:solidFill>
                <a:latin typeface="Consolas"/>
                <a:cs typeface="Consolas"/>
              </a:rPr>
              <a:t>(document)</a:t>
            </a:r>
          </a:p>
          <a:p>
            <a:r>
              <a:rPr lang="en-US" sz="2400" b="1" dirty="0">
                <a:solidFill>
                  <a:schemeClr val="bg1"/>
                </a:solidFill>
                <a:latin typeface="Consolas"/>
                <a:cs typeface="Consolas"/>
              </a:rPr>
              <a:t>        </a:t>
            </a:r>
            <a:r>
              <a:rPr lang="en-US" sz="2400" b="1" strike="sngStrike" dirty="0">
                <a:solidFill>
                  <a:schemeClr val="bg1"/>
                </a:solidFill>
                <a:latin typeface="Consolas"/>
                <a:cs typeface="Consolas"/>
              </a:rPr>
              <a:t>.</a:t>
            </a:r>
            <a:r>
              <a:rPr lang="en-US" sz="2400" b="1" strike="sngStrike" dirty="0">
                <a:latin typeface="Consolas"/>
                <a:cs typeface="Consolas"/>
              </a:rPr>
              <a:t>filter</a:t>
            </a:r>
            <a:r>
              <a:rPr lang="en-US" sz="2400" b="1" dirty="0">
                <a:solidFill>
                  <a:schemeClr val="bg1"/>
                </a:solidFill>
                <a:latin typeface="Consolas"/>
                <a:cs typeface="Consolas"/>
              </a:rPr>
              <a:t>  .</a:t>
            </a:r>
            <a:r>
              <a:rPr lang="en-US" sz="2400" b="1" dirty="0" err="1">
                <a:latin typeface="Consolas"/>
                <a:cs typeface="Consolas"/>
              </a:rPr>
              <a:t>takeUntil</a:t>
            </a:r>
            <a:r>
              <a:rPr lang="en-US" sz="2400" b="1" dirty="0">
                <a:solidFill>
                  <a:schemeClr val="bg1"/>
                </a:solidFill>
                <a:latin typeface="Consolas"/>
                <a:cs typeface="Consolas"/>
              </a:rPr>
              <a:t>(</a:t>
            </a:r>
            <a:r>
              <a:rPr lang="en-US" sz="2400" b="1" dirty="0" err="1">
                <a:solidFill>
                  <a:schemeClr val="bg1"/>
                </a:solidFill>
                <a:latin typeface="Consolas"/>
                <a:cs typeface="Consolas"/>
              </a:rPr>
              <a:t>dom.mouseup</a:t>
            </a:r>
            <a:r>
              <a:rPr lang="en-US" sz="2400" b="1" dirty="0">
                <a:solidFill>
                  <a:schemeClr val="bg1"/>
                </a:solidFill>
                <a:latin typeface="Consolas"/>
                <a:cs typeface="Consolas"/>
              </a:rPr>
              <a:t>(</a:t>
            </a:r>
            <a:r>
              <a:rPr lang="en-US" sz="2400" b="1" dirty="0" err="1">
                <a:solidFill>
                  <a:schemeClr val="bg1"/>
                </a:solidFill>
                <a:latin typeface="Consolas"/>
                <a:cs typeface="Consolas"/>
              </a:rPr>
              <a:t>elmt</a:t>
            </a:r>
            <a:r>
              <a:rPr lang="en-US" sz="2400" b="1" dirty="0">
                <a:solidFill>
                  <a:schemeClr val="bg1"/>
                </a:solidFill>
                <a:latin typeface="Consolas"/>
                <a:cs typeface="Consolas"/>
              </a:rPr>
              <a:t>));</a:t>
            </a:r>
          </a:p>
          <a:p>
            <a:r>
              <a:rPr lang="en-US" sz="2400" b="1" dirty="0">
                <a:solidFill>
                  <a:schemeClr val="bg1"/>
                </a:solidFill>
                <a:latin typeface="Consolas"/>
                <a:cs typeface="Consolas"/>
              </a:rPr>
              <a:t>    });</a:t>
            </a:r>
          </a:p>
          <a:p>
            <a:r>
              <a:rPr lang="en-US" sz="2400" b="1" dirty="0">
                <a:solidFill>
                  <a:schemeClr val="bg1"/>
                </a:solidFill>
                <a:latin typeface="Consolas"/>
                <a:cs typeface="Consolas"/>
              </a:rPr>
              <a:t>};</a:t>
            </a:r>
          </a:p>
          <a:p>
            <a:endParaRPr lang="en-US" sz="2400" b="1" dirty="0">
              <a:solidFill>
                <a:schemeClr val="bg1"/>
              </a:solidFill>
              <a:latin typeface="Consolas"/>
              <a:cs typeface="Consolas"/>
            </a:endParaRPr>
          </a:p>
          <a:p>
            <a:r>
              <a:rPr lang="en-US" sz="2400" b="1" dirty="0" err="1">
                <a:solidFill>
                  <a:schemeClr val="bg1"/>
                </a:solidFill>
                <a:latin typeface="Consolas"/>
                <a:cs typeface="Consolas"/>
              </a:rPr>
              <a:t>getElementDrags</a:t>
            </a:r>
            <a:r>
              <a:rPr lang="en-US" sz="2400" b="1" dirty="0">
                <a:solidFill>
                  <a:schemeClr val="bg1"/>
                </a:solidFill>
                <a:latin typeface="Consolas"/>
                <a:cs typeface="Consolas"/>
              </a:rPr>
              <a:t>(image)</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forEach</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moveImage</a:t>
            </a:r>
            <a:r>
              <a:rPr lang="en-US" sz="2400" b="1" dirty="0">
                <a:solidFill>
                  <a:schemeClr val="bg1"/>
                </a:solidFill>
                <a:latin typeface="Consolas"/>
                <a:cs typeface="Consolas"/>
              </a:rPr>
              <a:t>)</a:t>
            </a:r>
          </a:p>
        </p:txBody>
      </p:sp>
      <p:pic>
        <p:nvPicPr>
          <p:cNvPr id="4" name="Picture 3"/>
          <p:cNvPicPr>
            <a:picLocks noChangeAspect="1"/>
          </p:cNvPicPr>
          <p:nvPr/>
        </p:nvPicPr>
        <p:blipFill>
          <a:blip r:embed="rId3"/>
          <a:stretch>
            <a:fillRect/>
          </a:stretch>
        </p:blipFill>
        <p:spPr>
          <a:xfrm>
            <a:off x="8458200" y="4724401"/>
            <a:ext cx="1717494" cy="1708031"/>
          </a:xfrm>
          <a:prstGeom prst="rect">
            <a:avLst/>
          </a:prstGeom>
        </p:spPr>
      </p:pic>
    </p:spTree>
    <p:extLst>
      <p:ext uri="{BB962C8B-B14F-4D97-AF65-F5344CB8AC3E}">
        <p14:creationId xmlns:p14="http://schemas.microsoft.com/office/powerpoint/2010/main" val="27032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130" y="14259"/>
            <a:ext cx="7383439" cy="6823557"/>
          </a:xfrm>
        </p:spPr>
      </p:pic>
    </p:spTree>
    <p:extLst>
      <p:ext uri="{BB962C8B-B14F-4D97-AF65-F5344CB8AC3E}">
        <p14:creationId xmlns:p14="http://schemas.microsoft.com/office/powerpoint/2010/main" val="287492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First-Class </a:t>
            </a:r>
            <a:r>
              <a:rPr lang="en-US" sz="4000" dirty="0" smtClean="0"/>
              <a:t>Asynchronous Values</a:t>
            </a:r>
            <a:endParaRPr lang="en-US" sz="2700" dirty="0">
              <a:solidFill>
                <a:schemeClr val="accent1"/>
              </a:solidFill>
            </a:endParaRPr>
          </a:p>
        </p:txBody>
      </p:sp>
      <p:pic>
        <p:nvPicPr>
          <p:cNvPr id="1028" name="Picture 4" descr="http://blogs.toonboom.com/professional/wp-content/uploads/2008/05/wikipedia-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501" y="2859973"/>
            <a:ext cx="3105858" cy="38045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0518" t="29406" r="40449" b="57499"/>
          <a:stretch/>
        </p:blipFill>
        <p:spPr bwMode="auto">
          <a:xfrm>
            <a:off x="836508" y="2186163"/>
            <a:ext cx="7242281" cy="281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bwMode="auto">
          <a:xfrm>
            <a:off x="2220913" y="3219451"/>
            <a:ext cx="4914900" cy="847725"/>
          </a:xfrm>
          <a:prstGeom prst="roundRect">
            <a:avLst/>
          </a:prstGeom>
          <a:no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ounded Rectangle 4"/>
          <p:cNvSpPr/>
          <p:nvPr/>
        </p:nvSpPr>
        <p:spPr bwMode="auto">
          <a:xfrm>
            <a:off x="2444750" y="2286001"/>
            <a:ext cx="1281112" cy="371475"/>
          </a:xfrm>
          <a:prstGeom prst="roundRect">
            <a:avLst/>
          </a:prstGeom>
          <a:solidFill>
            <a:srgbClr val="FFC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4946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General Theory of Reactivity</a:t>
            </a:r>
            <a:endParaRPr lang="en-US" dirty="0"/>
          </a:p>
        </p:txBody>
      </p:sp>
      <p:cxnSp>
        <p:nvCxnSpPr>
          <p:cNvPr id="10" name="Straight Connector 9"/>
          <p:cNvCxnSpPr/>
          <p:nvPr/>
        </p:nvCxnSpPr>
        <p:spPr>
          <a:xfrm flipV="1">
            <a:off x="6240016" y="1260688"/>
            <a:ext cx="0" cy="4729804"/>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H="1">
            <a:off x="1312985" y="3933056"/>
            <a:ext cx="10036311" cy="0"/>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a:off x="1199456" y="6060307"/>
            <a:ext cx="10241280" cy="0"/>
          </a:xfrm>
          <a:prstGeom prst="straightConnector1">
            <a:avLst/>
          </a:prstGeom>
          <a:ln w="57150">
            <a:solidFill>
              <a:schemeClr val="accent3"/>
            </a:solidFill>
            <a:tailEnd type="arrow"/>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2749827" y="6055689"/>
            <a:ext cx="1819537"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Synchronous</a:t>
            </a:r>
          </a:p>
        </p:txBody>
      </p:sp>
      <p:sp>
        <p:nvSpPr>
          <p:cNvPr id="15" name="TextBox 14"/>
          <p:cNvSpPr txBox="1"/>
          <p:nvPr/>
        </p:nvSpPr>
        <p:spPr>
          <a:xfrm>
            <a:off x="7896200" y="6060307"/>
            <a:ext cx="1963230"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Asynchronous</a:t>
            </a:r>
          </a:p>
        </p:txBody>
      </p:sp>
      <p:cxnSp>
        <p:nvCxnSpPr>
          <p:cNvPr id="7" name="Straight Arrow Connector 6"/>
          <p:cNvCxnSpPr/>
          <p:nvPr/>
        </p:nvCxnSpPr>
        <p:spPr>
          <a:xfrm flipV="1">
            <a:off x="1147696" y="892112"/>
            <a:ext cx="0" cy="5098380"/>
          </a:xfrm>
          <a:prstGeom prst="straightConnector1">
            <a:avLst/>
          </a:prstGeom>
          <a:ln w="57150">
            <a:solidFill>
              <a:schemeClr val="accent4"/>
            </a:solidFill>
            <a:tailEnd type="arrow"/>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16200000">
            <a:off x="-86317" y="4746401"/>
            <a:ext cx="1877502"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Single value (1)</a:t>
            </a:r>
          </a:p>
        </p:txBody>
      </p:sp>
      <p:sp>
        <p:nvSpPr>
          <p:cNvPr id="17" name="TextBox 16"/>
          <p:cNvSpPr txBox="1"/>
          <p:nvPr/>
        </p:nvSpPr>
        <p:spPr>
          <a:xfrm rot="16200000">
            <a:off x="-253441" y="2129357"/>
            <a:ext cx="2202911"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Multiple values (*)</a:t>
            </a:r>
          </a:p>
        </p:txBody>
      </p:sp>
      <p:sp>
        <p:nvSpPr>
          <p:cNvPr id="19" name="TextBox 18"/>
          <p:cNvSpPr txBox="1"/>
          <p:nvPr/>
        </p:nvSpPr>
        <p:spPr>
          <a:xfrm>
            <a:off x="2219861" y="4241296"/>
            <a:ext cx="1540806"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Object</a:t>
            </a:r>
            <a:endParaRPr lang="en-US" sz="3200" b="1" dirty="0">
              <a:solidFill>
                <a:schemeClr val="accent1">
                  <a:alpha val="99000"/>
                </a:schemeClr>
              </a:solidFill>
              <a:latin typeface="Consolas" pitchFamily="49" charset="0"/>
              <a:cs typeface="Consolas" pitchFamily="49" charset="0"/>
            </a:endParaRPr>
          </a:p>
        </p:txBody>
      </p:sp>
      <p:sp>
        <p:nvSpPr>
          <p:cNvPr id="20" name="TextBox 19"/>
          <p:cNvSpPr txBox="1"/>
          <p:nvPr/>
        </p:nvSpPr>
        <p:spPr>
          <a:xfrm>
            <a:off x="7921833" y="4241296"/>
            <a:ext cx="176683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Promise</a:t>
            </a:r>
            <a:endParaRPr lang="en-US" sz="3200" b="1" dirty="0">
              <a:solidFill>
                <a:schemeClr val="accent1">
                  <a:alpha val="99000"/>
                </a:schemeClr>
              </a:solidFill>
              <a:latin typeface="Consolas" pitchFamily="49" charset="0"/>
              <a:cs typeface="Consolas" pitchFamily="49" charset="0"/>
            </a:endParaRPr>
          </a:p>
        </p:txBody>
      </p:sp>
      <p:sp>
        <p:nvSpPr>
          <p:cNvPr id="21" name="TextBox 20"/>
          <p:cNvSpPr txBox="1"/>
          <p:nvPr/>
        </p:nvSpPr>
        <p:spPr>
          <a:xfrm>
            <a:off x="2219861" y="1144952"/>
            <a:ext cx="1314784"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Array</a:t>
            </a:r>
            <a:endParaRPr lang="en-US" sz="3200" b="1" dirty="0">
              <a:solidFill>
                <a:schemeClr val="accent1">
                  <a:alpha val="99000"/>
                </a:schemeClr>
              </a:solidFill>
              <a:latin typeface="Consolas" pitchFamily="49" charset="0"/>
              <a:cs typeface="Consolas" pitchFamily="49" charset="0"/>
            </a:endParaRPr>
          </a:p>
        </p:txBody>
      </p:sp>
      <p:sp>
        <p:nvSpPr>
          <p:cNvPr id="22" name="TextBox 21"/>
          <p:cNvSpPr txBox="1"/>
          <p:nvPr/>
        </p:nvSpPr>
        <p:spPr>
          <a:xfrm>
            <a:off x="7130750" y="1144952"/>
            <a:ext cx="244490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Observable</a:t>
            </a:r>
            <a:endParaRPr lang="en-US" sz="3200" b="1" dirty="0">
              <a:solidFill>
                <a:schemeClr val="accent1">
                  <a:alpha val="99000"/>
                </a:schemeClr>
              </a:solidFill>
              <a:latin typeface="Consolas" pitchFamily="49" charset="0"/>
              <a:cs typeface="Consolas" pitchFamily="49" charset="0"/>
            </a:endParaRPr>
          </a:p>
        </p:txBody>
      </p:sp>
      <p:sp>
        <p:nvSpPr>
          <p:cNvPr id="23" name="TextBox 22"/>
          <p:cNvSpPr txBox="1"/>
          <p:nvPr/>
        </p:nvSpPr>
        <p:spPr>
          <a:xfrm>
            <a:off x="1967884" y="4808067"/>
            <a:ext cx="1830950"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b="1" dirty="0" err="1">
                <a:solidFill>
                  <a:srgbClr val="0070C0">
                    <a:alpha val="99000"/>
                  </a:srgbClr>
                </a:solidFill>
                <a:latin typeface="Consolas" pitchFamily="49" charset="0"/>
                <a:cs typeface="Consolas" pitchFamily="49" charset="0"/>
              </a:rPr>
              <a:t>var</a:t>
            </a:r>
            <a:r>
              <a:rPr lang="en-US" b="1" dirty="0">
                <a:solidFill>
                  <a:srgbClr val="0070C0">
                    <a:alpha val="99000"/>
                  </a:srgbClr>
                </a:solidFill>
                <a:latin typeface="Consolas" pitchFamily="49" charset="0"/>
                <a:cs typeface="Consolas" pitchFamily="49" charset="0"/>
              </a:rPr>
              <a:t> </a:t>
            </a:r>
            <a:r>
              <a:rPr lang="en-US" b="1" dirty="0">
                <a:solidFill>
                  <a:schemeClr val="tx1">
                    <a:alpha val="99000"/>
                  </a:schemeClr>
                </a:solidFill>
                <a:latin typeface="Consolas" pitchFamily="49" charset="0"/>
                <a:cs typeface="Consolas" pitchFamily="49" charset="0"/>
              </a:rPr>
              <a:t>y = f(x)</a:t>
            </a:r>
            <a:r>
              <a:rPr lang="en-US" b="1" dirty="0">
                <a:solidFill>
                  <a:srgbClr val="0070C0">
                    <a:alpha val="99000"/>
                  </a:srgbClr>
                </a:solidFill>
                <a:latin typeface="Consolas" pitchFamily="49" charset="0"/>
                <a:cs typeface="Consolas" pitchFamily="49" charset="0"/>
              </a:rPr>
              <a:t>;</a:t>
            </a:r>
          </a:p>
          <a:p>
            <a:pPr>
              <a:lnSpc>
                <a:spcPct val="90000"/>
              </a:lnSpc>
              <a:spcBef>
                <a:spcPct val="20000"/>
              </a:spcBef>
              <a:buSzPct val="90000"/>
            </a:pPr>
            <a:r>
              <a:rPr lang="en-US" b="1" dirty="0" err="1">
                <a:solidFill>
                  <a:srgbClr val="0070C0">
                    <a:alpha val="99000"/>
                  </a:srgbClr>
                </a:solidFill>
                <a:latin typeface="Consolas" pitchFamily="49" charset="0"/>
                <a:cs typeface="Consolas" pitchFamily="49" charset="0"/>
              </a:rPr>
              <a:t>var</a:t>
            </a:r>
            <a:r>
              <a:rPr lang="en-US" b="1" dirty="0">
                <a:solidFill>
                  <a:srgbClr val="0070C0">
                    <a:alpha val="99000"/>
                  </a:srgbClr>
                </a:solidFill>
                <a:latin typeface="Consolas" pitchFamily="49" charset="0"/>
                <a:cs typeface="Consolas" pitchFamily="49" charset="0"/>
              </a:rPr>
              <a:t> </a:t>
            </a:r>
            <a:r>
              <a:rPr lang="en-US" b="1" dirty="0">
                <a:solidFill>
                  <a:schemeClr val="tx1">
                    <a:alpha val="99000"/>
                  </a:schemeClr>
                </a:solidFill>
                <a:latin typeface="Consolas" pitchFamily="49" charset="0"/>
                <a:cs typeface="Consolas" pitchFamily="49" charset="0"/>
              </a:rPr>
              <a:t>z = g(y)</a:t>
            </a:r>
            <a:r>
              <a:rPr lang="en-US" b="1" dirty="0">
                <a:solidFill>
                  <a:srgbClr val="0070C0">
                    <a:alpha val="99000"/>
                  </a:srgbClr>
                </a:solidFill>
                <a:latin typeface="Consolas" pitchFamily="49" charset="0"/>
                <a:cs typeface="Consolas" pitchFamily="49" charset="0"/>
              </a:rPr>
              <a:t>;</a:t>
            </a:r>
          </a:p>
        </p:txBody>
      </p:sp>
      <p:sp>
        <p:nvSpPr>
          <p:cNvPr id="24" name="TextBox 23"/>
          <p:cNvSpPr txBox="1"/>
          <p:nvPr/>
        </p:nvSpPr>
        <p:spPr>
          <a:xfrm>
            <a:off x="7193268" y="4867308"/>
            <a:ext cx="2717411"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b="1" dirty="0" err="1" smtClean="0">
                <a:latin typeface="Consolas" pitchFamily="49" charset="0"/>
                <a:cs typeface="Consolas" pitchFamily="49" charset="0"/>
              </a:rPr>
              <a:t>fAsync</a:t>
            </a:r>
            <a:r>
              <a:rPr lang="en-US" b="1" dirty="0" smtClean="0">
                <a:latin typeface="Consolas" pitchFamily="49" charset="0"/>
                <a:cs typeface="Consolas" pitchFamily="49" charset="0"/>
              </a:rPr>
              <a:t>(x).then(...);</a:t>
            </a:r>
            <a:endParaRPr lang="en-US" b="1" dirty="0">
              <a:latin typeface="Consolas" pitchFamily="49" charset="0"/>
              <a:cs typeface="Consolas" pitchFamily="49" charset="0"/>
            </a:endParaRPr>
          </a:p>
          <a:p>
            <a:pPr>
              <a:lnSpc>
                <a:spcPct val="90000"/>
              </a:lnSpc>
              <a:spcBef>
                <a:spcPct val="20000"/>
              </a:spcBef>
              <a:buSzPct val="90000"/>
            </a:pPr>
            <a:r>
              <a:rPr lang="en-US" b="1" dirty="0" err="1" smtClean="0">
                <a:latin typeface="Consolas" pitchFamily="49" charset="0"/>
                <a:cs typeface="Consolas" pitchFamily="49" charset="0"/>
              </a:rPr>
              <a:t>gAsync</a:t>
            </a:r>
            <a:r>
              <a:rPr lang="en-US" b="1" dirty="0" smtClean="0">
                <a:latin typeface="Consolas" pitchFamily="49" charset="0"/>
                <a:cs typeface="Consolas" pitchFamily="49" charset="0"/>
              </a:rPr>
              <a:t>(y).then(...);</a:t>
            </a:r>
            <a:endParaRPr lang="en-US" b="1" dirty="0">
              <a:latin typeface="Consolas" pitchFamily="49" charset="0"/>
              <a:cs typeface="Consolas" pitchFamily="49" charset="0"/>
            </a:endParaRPr>
          </a:p>
        </p:txBody>
      </p:sp>
      <p:sp>
        <p:nvSpPr>
          <p:cNvPr id="26" name="TextBox 25"/>
          <p:cNvSpPr txBox="1"/>
          <p:nvPr/>
        </p:nvSpPr>
        <p:spPr>
          <a:xfrm>
            <a:off x="1788851" y="1772816"/>
            <a:ext cx="4211013" cy="2094804"/>
          </a:xfrm>
          <a:prstGeom prst="rect">
            <a:avLst/>
          </a:prstGeom>
          <a:noFill/>
        </p:spPr>
        <p:txBody>
          <a:bodyPr wrap="squar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a:t>
            </a:r>
            <a:r>
              <a:rPr lang="en-US" b="1"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ilter</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b="1" dirty="0" err="1"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t>
            </a:r>
            <a:r>
              <a:rPr lang="en-US" b="1"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ap</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b="1" dirty="0" err="1"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700" b="1" dirty="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b="1" dirty="0" err="1" smtClean="0">
                <a:latin typeface="Consolas" pitchFamily="49" charset="0"/>
                <a:cs typeface="Consolas" pitchFamily="49" charset="0"/>
              </a:rPr>
              <a:t>res.forEach</a:t>
            </a:r>
            <a:r>
              <a:rPr lang="en-US" b="1" dirty="0" smtClean="0">
                <a:latin typeface="Consolas" pitchFamily="49" charset="0"/>
                <a:cs typeface="Consolas" pitchFamily="49" charset="0"/>
              </a:rPr>
              <a:t>(x =&gt;</a:t>
            </a:r>
            <a:endParaRPr lang="en-US" b="1" dirty="0">
              <a:latin typeface="Consolas" pitchFamily="49" charset="0"/>
              <a:cs typeface="Consolas" pitchFamily="49" charset="0"/>
            </a:endParaRPr>
          </a:p>
          <a:p>
            <a:pPr>
              <a:lnSpc>
                <a:spcPct val="90000"/>
              </a:lnSpc>
              <a:spcBef>
                <a:spcPct val="20000"/>
              </a:spcBef>
              <a:buSzPct val="90000"/>
            </a:pPr>
            <a:r>
              <a:rPr lang="en-US" b="1" dirty="0">
                <a:solidFill>
                  <a:schemeClr val="tx1">
                    <a:alpha val="99000"/>
                  </a:schemeClr>
                </a:solidFill>
                <a:latin typeface="Consolas" pitchFamily="49" charset="0"/>
                <a:cs typeface="Consolas" pitchFamily="49" charset="0"/>
              </a:rPr>
              <a:t> </a:t>
            </a:r>
            <a:r>
              <a:rPr lang="en-US" b="1" dirty="0" smtClean="0">
                <a:solidFill>
                  <a:schemeClr val="tx1">
                    <a:alpha val="99000"/>
                  </a:schemeClr>
                </a:solidFill>
                <a:latin typeface="Consolas" pitchFamily="49" charset="0"/>
                <a:cs typeface="Consolas" pitchFamily="49" charset="0"/>
              </a:rPr>
              <a:t> </a:t>
            </a:r>
            <a:r>
              <a:rPr lang="en-US" sz="1400" b="1" dirty="0">
                <a:solidFill>
                  <a:schemeClr val="tx1">
                    <a:alpha val="99000"/>
                  </a:schemeClr>
                </a:solidFill>
                <a:latin typeface="Consolas" pitchFamily="49" charset="0"/>
                <a:cs typeface="Consolas" pitchFamily="49" charset="0"/>
              </a:rPr>
              <a:t>... </a:t>
            </a:r>
            <a:endParaRPr lang="en-US" b="1" dirty="0">
              <a:solidFill>
                <a:schemeClr val="tx1">
                  <a:alpha val="99000"/>
                </a:schemeClr>
              </a:solidFill>
              <a:latin typeface="Consolas" pitchFamily="49" charset="0"/>
              <a:cs typeface="Consolas" pitchFamily="49" charset="0"/>
            </a:endParaRPr>
          </a:p>
        </p:txBody>
      </p:sp>
      <p:sp>
        <p:nvSpPr>
          <p:cNvPr id="27" name="TextBox 26"/>
          <p:cNvSpPr txBox="1"/>
          <p:nvPr/>
        </p:nvSpPr>
        <p:spPr>
          <a:xfrm>
            <a:off x="6962613" y="1769610"/>
            <a:ext cx="4363695" cy="2098010"/>
          </a:xfrm>
          <a:prstGeom prst="rect">
            <a:avLst/>
          </a:prstGeom>
          <a:noFill/>
        </p:spPr>
        <p:txBody>
          <a:bodyPr wrap="non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a:t>
            </a:r>
            <a:r>
              <a:rPr lang="en-US" b="1"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ilter</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b="1" dirty="0" err="1"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t>
            </a:r>
            <a:r>
              <a:rPr lang="en-US" b="1"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ap</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b="1" dirty="0" err="1"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spcBef>
                <a:spcPct val="20000"/>
              </a:spcBef>
              <a:buSzPct val="90000"/>
            </a:pPr>
            <a:endParaRPr lang="en-US" sz="700" b="1" dirty="0" smtClean="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b="1" dirty="0" err="1" smtClean="0">
                <a:solidFill>
                  <a:schemeClr val="tx1">
                    <a:alpha val="99000"/>
                  </a:schemeClr>
                </a:solidFill>
                <a:latin typeface="Consolas" pitchFamily="49" charset="0"/>
                <a:cs typeface="Consolas" pitchFamily="49" charset="0"/>
              </a:rPr>
              <a:t>res.forEach</a:t>
            </a:r>
            <a:r>
              <a:rPr lang="en-US" b="1" dirty="0" smtClean="0">
                <a:solidFill>
                  <a:schemeClr val="tx1">
                    <a:alpha val="99000"/>
                  </a:schemeClr>
                </a:solidFill>
                <a:latin typeface="Consolas" pitchFamily="49" charset="0"/>
                <a:cs typeface="Consolas" pitchFamily="49" charset="0"/>
              </a:rPr>
              <a:t>(x =&gt;</a:t>
            </a:r>
          </a:p>
          <a:p>
            <a:pPr>
              <a:lnSpc>
                <a:spcPct val="90000"/>
              </a:lnSpc>
              <a:spcBef>
                <a:spcPct val="20000"/>
              </a:spcBef>
              <a:buSzPct val="90000"/>
            </a:pPr>
            <a:r>
              <a:rPr lang="en-US" b="1" dirty="0" smtClean="0">
                <a:solidFill>
                  <a:schemeClr val="tx1">
                    <a:alpha val="99000"/>
                  </a:schemeClr>
                </a:solidFill>
                <a:latin typeface="Consolas" pitchFamily="49" charset="0"/>
                <a:cs typeface="Consolas" pitchFamily="49" charset="0"/>
              </a:rPr>
              <a:t>  </a:t>
            </a:r>
            <a:r>
              <a:rPr lang="en-US" sz="1600" b="1" dirty="0">
                <a:solidFill>
                  <a:schemeClr val="tx1">
                    <a:alpha val="99000"/>
                  </a:schemeClr>
                </a:solidFill>
                <a:latin typeface="Consolas" pitchFamily="49" charset="0"/>
                <a:cs typeface="Consolas" pitchFamily="49" charset="0"/>
              </a:rPr>
              <a:t>...</a:t>
            </a:r>
            <a:endParaRPr lang="en-US" b="1" dirty="0">
              <a:solidFill>
                <a:schemeClr val="tx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68848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p:bldP spid="27"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What is Reactive Programming Anyhow?</a:t>
            </a:r>
            <a:endParaRPr lang="en-US" sz="2400" u="sng" dirty="0">
              <a:solidFill>
                <a:schemeClr val="bg1"/>
              </a:solidFill>
            </a:endParaRPr>
          </a:p>
        </p:txBody>
      </p:sp>
      <p:sp>
        <p:nvSpPr>
          <p:cNvPr id="4" name="TextBox 3"/>
          <p:cNvSpPr txBox="1"/>
          <p:nvPr/>
        </p:nvSpPr>
        <p:spPr>
          <a:xfrm>
            <a:off x="1221971" y="1695796"/>
            <a:ext cx="9626138" cy="830997"/>
          </a:xfrm>
          <a:prstGeom prst="rect">
            <a:avLst/>
          </a:prstGeom>
          <a:noFill/>
        </p:spPr>
        <p:txBody>
          <a:bodyPr wrap="square" rtlCol="0">
            <a:spAutoFit/>
          </a:bodyPr>
          <a:lstStyle/>
          <a:p>
            <a:r>
              <a:rPr lang="en-US" sz="2400" dirty="0">
                <a:solidFill>
                  <a:schemeClr val="bg1"/>
                </a:solidFill>
              </a:rPr>
              <a:t>Merriam-Webster defines reactive as </a:t>
            </a:r>
            <a:r>
              <a:rPr lang="en-US" sz="2400" i="1" dirty="0">
                <a:solidFill>
                  <a:schemeClr val="bg1"/>
                </a:solidFill>
              </a:rPr>
              <a:t>“readily responsive to a stimulus”</a:t>
            </a:r>
            <a:r>
              <a:rPr lang="en-US" sz="2400" dirty="0">
                <a:solidFill>
                  <a:schemeClr val="bg1"/>
                </a:solidFill>
              </a:rPr>
              <a:t>, i.e. its components are “active” and always ready to receive events. </a:t>
            </a:r>
          </a:p>
        </p:txBody>
      </p:sp>
      <p:sp>
        <p:nvSpPr>
          <p:cNvPr id="11" name="Title 3"/>
          <p:cNvSpPr txBox="1">
            <a:spLocks/>
          </p:cNvSpPr>
          <p:nvPr/>
        </p:nvSpPr>
        <p:spPr>
          <a:xfrm>
            <a:off x="991594" y="3045296"/>
            <a:ext cx="10972800" cy="1143000"/>
          </a:xfrm>
          <a:prstGeom prst="rect">
            <a:avLst/>
          </a:prstGeom>
        </p:spPr>
        <p:txBody>
          <a:bodyPr anchor="ctr"/>
          <a:lstStyle>
            <a:lvl1pPr algn="l" defTabSz="914400" rtl="0" eaLnBrk="1" latinLnBrk="0" hangingPunct="1">
              <a:spcBef>
                <a:spcPct val="0"/>
              </a:spcBef>
              <a:buNone/>
              <a:defRPr sz="3600" kern="1200">
                <a:solidFill>
                  <a:schemeClr val="tx1"/>
                </a:solidFill>
                <a:latin typeface="Franklin Gothic Demi Cond" panose="020B0706030402020204" pitchFamily="34" charset="0"/>
                <a:ea typeface="Segoe UI" pitchFamily="34" charset="0"/>
                <a:cs typeface="Segoe UI Light" panose="020B0502040204020203" pitchFamily="34" charset="0"/>
              </a:defRPr>
            </a:lvl1pPr>
          </a:lstStyle>
          <a:p>
            <a:r>
              <a:rPr lang="en-US" dirty="0" err="1" smtClean="0">
                <a:solidFill>
                  <a:schemeClr val="bg1"/>
                </a:solidFill>
              </a:rPr>
              <a:t>Wanna</a:t>
            </a:r>
            <a:r>
              <a:rPr lang="en-US" dirty="0" smtClean="0">
                <a:solidFill>
                  <a:schemeClr val="bg1"/>
                </a:solidFill>
              </a:rPr>
              <a:t> really know what Reactive Programming Is?</a:t>
            </a:r>
            <a:endParaRPr lang="en-US" dirty="0">
              <a:solidFill>
                <a:schemeClr val="bg1"/>
              </a:solidFill>
            </a:endParaRPr>
          </a:p>
        </p:txBody>
      </p:sp>
      <p:sp>
        <p:nvSpPr>
          <p:cNvPr id="12" name="TextBox 11"/>
          <p:cNvSpPr txBox="1"/>
          <p:nvPr/>
        </p:nvSpPr>
        <p:spPr>
          <a:xfrm>
            <a:off x="4313663" y="5331296"/>
            <a:ext cx="3817813" cy="461665"/>
          </a:xfrm>
          <a:prstGeom prst="rect">
            <a:avLst/>
          </a:prstGeom>
          <a:noFill/>
        </p:spPr>
        <p:txBody>
          <a:bodyPr wrap="square" rtlCol="0">
            <a:spAutoFit/>
          </a:bodyPr>
          <a:lstStyle/>
          <a:p>
            <a:r>
              <a:rPr lang="en-US" sz="2400" b="1" u="sng" dirty="0">
                <a:solidFill>
                  <a:schemeClr val="bg1"/>
                </a:solidFill>
              </a:rPr>
              <a:t>http://bit.ly/reactive-paper</a:t>
            </a:r>
          </a:p>
        </p:txBody>
      </p:sp>
      <p:sp>
        <p:nvSpPr>
          <p:cNvPr id="13" name="TextBox 12"/>
          <p:cNvSpPr txBox="1"/>
          <p:nvPr/>
        </p:nvSpPr>
        <p:spPr>
          <a:xfrm>
            <a:off x="431370" y="4188296"/>
            <a:ext cx="11582400" cy="954107"/>
          </a:xfrm>
          <a:prstGeom prst="rect">
            <a:avLst/>
          </a:prstGeom>
          <a:noFill/>
        </p:spPr>
        <p:txBody>
          <a:bodyPr wrap="square" rtlCol="0">
            <a:spAutoFit/>
          </a:bodyPr>
          <a:lstStyle/>
          <a:p>
            <a:pPr algn="ctr"/>
            <a:r>
              <a:rPr lang="en-US" sz="2800" dirty="0" smtClean="0">
                <a:solidFill>
                  <a:schemeClr val="bg1"/>
                </a:solidFill>
              </a:rPr>
              <a:t>Real Time Programming: Special Purpose or General Purpose Languages</a:t>
            </a:r>
            <a:br>
              <a:rPr lang="en-US" sz="2800" dirty="0" smtClean="0">
                <a:solidFill>
                  <a:schemeClr val="bg1"/>
                </a:solidFill>
              </a:rPr>
            </a:br>
            <a:r>
              <a:rPr lang="en-US" sz="2800" dirty="0" smtClean="0">
                <a:solidFill>
                  <a:schemeClr val="bg1"/>
                </a:solidFill>
              </a:rPr>
              <a:t>Gerard Berry</a:t>
            </a:r>
            <a:endParaRPr lang="en-US" sz="2800" dirty="0">
              <a:solidFill>
                <a:schemeClr val="bg1"/>
              </a:solidFill>
            </a:endParaRPr>
          </a:p>
        </p:txBody>
      </p:sp>
    </p:spTree>
    <p:extLst>
      <p:ext uri="{BB962C8B-B14F-4D97-AF65-F5344CB8AC3E}">
        <p14:creationId xmlns:p14="http://schemas.microsoft.com/office/powerpoint/2010/main" val="25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Functional Reactive Programming (FRP) is…</a:t>
            </a:r>
            <a:endParaRPr lang="en-US" dirty="0">
              <a:solidFill>
                <a:schemeClr val="bg1"/>
              </a:solidFill>
            </a:endParaRPr>
          </a:p>
        </p:txBody>
      </p:sp>
      <p:sp>
        <p:nvSpPr>
          <p:cNvPr id="3" name="Content Placeholder 2"/>
          <p:cNvSpPr>
            <a:spLocks noGrp="1"/>
          </p:cNvSpPr>
          <p:nvPr>
            <p:ph idx="1"/>
          </p:nvPr>
        </p:nvSpPr>
        <p:spPr/>
        <p:txBody>
          <a:bodyPr/>
          <a:lstStyle/>
          <a:p>
            <a:r>
              <a:rPr lang="en-US" sz="2800" dirty="0" smtClean="0"/>
              <a:t>A concept consisting of </a:t>
            </a:r>
            <a:endParaRPr lang="en-US" sz="2800" dirty="0"/>
          </a:p>
          <a:p>
            <a:pPr lvl="1"/>
            <a:r>
              <a:rPr lang="en-US" dirty="0" smtClean="0">
                <a:solidFill>
                  <a:schemeClr val="bg1"/>
                </a:solidFill>
              </a:rPr>
              <a:t>Continuous Time</a:t>
            </a:r>
          </a:p>
          <a:p>
            <a:pPr lvl="1"/>
            <a:r>
              <a:rPr lang="en-US" dirty="0" smtClean="0">
                <a:solidFill>
                  <a:schemeClr val="bg1"/>
                </a:solidFill>
              </a:rPr>
              <a:t>Behaviors: Values over time</a:t>
            </a:r>
            <a:endParaRPr lang="en-US" dirty="0">
              <a:solidFill>
                <a:schemeClr val="bg1"/>
              </a:solidFill>
            </a:endParaRPr>
          </a:p>
          <a:p>
            <a:pPr lvl="1"/>
            <a:r>
              <a:rPr lang="en-US" dirty="0" smtClean="0">
                <a:solidFill>
                  <a:schemeClr val="bg1"/>
                </a:solidFill>
              </a:rPr>
              <a:t>Events: Discrete phenomena with a value and a time</a:t>
            </a:r>
          </a:p>
          <a:p>
            <a:pPr lvl="1"/>
            <a:r>
              <a:rPr lang="en-US" dirty="0" smtClean="0">
                <a:solidFill>
                  <a:schemeClr val="bg1"/>
                </a:solidFill>
              </a:rPr>
              <a:t>Compositional behavior for behavior and events</a:t>
            </a:r>
          </a:p>
          <a:p>
            <a:pPr lvl="1"/>
            <a:endParaRPr lang="en-US" dirty="0"/>
          </a:p>
          <a:p>
            <a:r>
              <a:rPr lang="en-US" sz="2800" dirty="0"/>
              <a:t>What it is not</a:t>
            </a:r>
          </a:p>
          <a:p>
            <a:pPr lvl="1"/>
            <a:r>
              <a:rPr lang="en-US" dirty="0">
                <a:solidFill>
                  <a:schemeClr val="bg1"/>
                </a:solidFill>
              </a:rPr>
              <a:t>High order functions on </a:t>
            </a:r>
            <a:r>
              <a:rPr lang="en-US" dirty="0" smtClean="0">
                <a:solidFill>
                  <a:schemeClr val="bg1"/>
                </a:solidFill>
              </a:rPr>
              <a:t>events like map, filter, reduce</a:t>
            </a:r>
            <a:endParaRPr lang="en-US" dirty="0">
              <a:solidFill>
                <a:schemeClr val="bg1"/>
              </a:solidFill>
            </a:endParaRPr>
          </a:p>
          <a:p>
            <a:pPr lvl="1"/>
            <a:r>
              <a:rPr lang="en-US" dirty="0">
                <a:solidFill>
                  <a:schemeClr val="bg1"/>
                </a:solidFill>
              </a:rPr>
              <a:t>Most </a:t>
            </a:r>
            <a:r>
              <a:rPr lang="en-US" dirty="0" smtClean="0">
                <a:solidFill>
                  <a:schemeClr val="bg1"/>
                </a:solidFill>
              </a:rPr>
              <a:t>so-called FRP </a:t>
            </a:r>
            <a:r>
              <a:rPr lang="en-US" dirty="0">
                <a:solidFill>
                  <a:schemeClr val="bg1"/>
                </a:solidFill>
              </a:rPr>
              <a:t>libraries out there…</a:t>
            </a:r>
            <a:r>
              <a:rPr lang="en-US" dirty="0"/>
              <a:t/>
            </a:r>
            <a:br>
              <a:rPr lang="en-US" dirty="0"/>
            </a:br>
            <a:endParaRPr lang="en-US" dirty="0"/>
          </a:p>
          <a:p>
            <a:pPr marL="457200" lvl="1" indent="0">
              <a:buNone/>
            </a:pPr>
            <a:r>
              <a:rPr lang="en-US" dirty="0"/>
              <a:t/>
            </a:r>
            <a:br>
              <a:rPr lang="en-US" dirty="0"/>
            </a:br>
            <a:endParaRPr lang="en-US" dirty="0"/>
          </a:p>
        </p:txBody>
      </p:sp>
      <p:sp>
        <p:nvSpPr>
          <p:cNvPr id="4" name="TextBox 3"/>
          <p:cNvSpPr txBox="1"/>
          <p:nvPr/>
        </p:nvSpPr>
        <p:spPr>
          <a:xfrm>
            <a:off x="3043451" y="6267025"/>
            <a:ext cx="8884693" cy="369332"/>
          </a:xfrm>
          <a:prstGeom prst="rect">
            <a:avLst/>
          </a:prstGeom>
          <a:noFill/>
        </p:spPr>
        <p:txBody>
          <a:bodyPr wrap="square" rtlCol="0">
            <a:spAutoFit/>
          </a:bodyPr>
          <a:lstStyle/>
          <a:p>
            <a:r>
              <a:rPr lang="en-US" b="1" u="sng" dirty="0">
                <a:solidFill>
                  <a:schemeClr val="bg1"/>
                </a:solidFill>
              </a:rPr>
              <a:t>http://stackoverflow.com/questions/1028250/what-is-functional-reactive-programming</a:t>
            </a:r>
          </a:p>
        </p:txBody>
      </p:sp>
    </p:spTree>
    <p:extLst>
      <p:ext uri="{BB962C8B-B14F-4D97-AF65-F5344CB8AC3E}">
        <p14:creationId xmlns:p14="http://schemas.microsoft.com/office/powerpoint/2010/main" val="338526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7414" y="569230"/>
            <a:ext cx="10972800" cy="1143000"/>
          </a:xfrm>
        </p:spPr>
        <p:txBody>
          <a:bodyPr/>
          <a:lstStyle/>
          <a:p>
            <a:r>
              <a:rPr lang="en-US" dirty="0" smtClean="0">
                <a:solidFill>
                  <a:schemeClr val="bg1"/>
                </a:solidFill>
              </a:rPr>
              <a:t>You already know how to do this….</a:t>
            </a:r>
            <a:endParaRPr lang="en-US" dirty="0">
              <a:solidFill>
                <a:schemeClr val="bg1"/>
              </a:solidFill>
            </a:endParaRPr>
          </a:p>
        </p:txBody>
      </p:sp>
      <p:sp>
        <p:nvSpPr>
          <p:cNvPr id="5" name="TextBox 4"/>
          <p:cNvSpPr txBox="1"/>
          <p:nvPr/>
        </p:nvSpPr>
        <p:spPr>
          <a:xfrm>
            <a:off x="132506" y="2114012"/>
            <a:ext cx="6068290" cy="3416320"/>
          </a:xfrm>
          <a:prstGeom prst="rect">
            <a:avLst/>
          </a:prstGeom>
          <a:noFill/>
        </p:spPr>
        <p:txBody>
          <a:bodyPr wrap="square" rtlCol="0">
            <a:spAutoFit/>
          </a:bodyPr>
          <a:lstStyle/>
          <a:p>
            <a:r>
              <a:rPr lang="en-US" b="1" dirty="0">
                <a:solidFill>
                  <a:schemeClr val="bg1"/>
                </a:solidFill>
                <a:latin typeface="Consolas" panose="020B0609020204030204" pitchFamily="49" charset="0"/>
                <a:cs typeface="Consolas" panose="020B0609020204030204" pitchFamily="49" charset="0"/>
              </a:rPr>
              <a:t>var source = </a:t>
            </a:r>
            <a:r>
              <a:rPr lang="en-US" b="1" dirty="0" err="1">
                <a:solidFill>
                  <a:schemeClr val="bg1"/>
                </a:solidFill>
                <a:latin typeface="Consolas" panose="020B0609020204030204" pitchFamily="49" charset="0"/>
                <a:cs typeface="Consolas" panose="020B0609020204030204" pitchFamily="49" charset="0"/>
              </a:rPr>
              <a:t>getStockData</a:t>
            </a:r>
            <a:r>
              <a:rPr lang="en-US" b="1" dirty="0">
                <a:solidFill>
                  <a:schemeClr val="bg1"/>
                </a:solidFill>
                <a:latin typeface="Consolas" panose="020B0609020204030204" pitchFamily="49" charset="0"/>
                <a:cs typeface="Consolas" panose="020B0609020204030204" pitchFamily="49" charset="0"/>
              </a:rPr>
              <a:t>();</a:t>
            </a:r>
            <a:endParaRPr lang="en-US" b="1" dirty="0" smtClean="0">
              <a:solidFill>
                <a:schemeClr val="bg1"/>
              </a:solidFill>
              <a:latin typeface="Consolas" panose="020B0609020204030204" pitchFamily="49" charset="0"/>
              <a:cs typeface="Consolas" panose="020B0609020204030204" pitchFamily="49" charset="0"/>
            </a:endParaRPr>
          </a:p>
          <a:p>
            <a:endParaRPr lang="en-US" b="1" dirty="0">
              <a:solidFill>
                <a:schemeClr val="bg1"/>
              </a:solidFill>
              <a:latin typeface="Consolas" panose="020B0609020204030204" pitchFamily="49" charset="0"/>
              <a:cs typeface="Consolas" panose="020B0609020204030204" pitchFamily="49" charset="0"/>
            </a:endParaRPr>
          </a:p>
          <a:p>
            <a:r>
              <a:rPr lang="en-US" b="1" dirty="0" smtClean="0">
                <a:solidFill>
                  <a:schemeClr val="bg1"/>
                </a:solidFill>
                <a:latin typeface="Consolas" panose="020B0609020204030204" pitchFamily="49" charset="0"/>
                <a:cs typeface="Consolas" panose="020B0609020204030204" pitchFamily="49" charset="0"/>
              </a:rPr>
              <a:t>source</a:t>
            </a:r>
            <a:endParaRPr lang="en-US" b="1" dirty="0">
              <a:solidFill>
                <a:schemeClr val="bg1"/>
              </a:solidFill>
              <a:latin typeface="Consolas" panose="020B0609020204030204" pitchFamily="49" charset="0"/>
              <a:cs typeface="Consolas" panose="020B0609020204030204" pitchFamily="49" charset="0"/>
            </a:endParaRPr>
          </a:p>
          <a:p>
            <a:r>
              <a:rPr lang="en-US" b="1" dirty="0">
                <a:solidFill>
                  <a:schemeClr val="bg1"/>
                </a:solidFill>
                <a:latin typeface="Consolas" panose="020B0609020204030204" pitchFamily="49" charset="0"/>
                <a:cs typeface="Consolas" panose="020B0609020204030204" pitchFamily="49" charset="0"/>
              </a:rPr>
              <a:t>  .filter(function (quote) {</a:t>
            </a:r>
          </a:p>
          <a:p>
            <a:r>
              <a:rPr lang="en-US" b="1" dirty="0">
                <a:solidFill>
                  <a:schemeClr val="bg1"/>
                </a:solidFill>
                <a:latin typeface="Consolas" panose="020B0609020204030204" pitchFamily="49" charset="0"/>
                <a:cs typeface="Consolas" panose="020B0609020204030204" pitchFamily="49" charset="0"/>
              </a:rPr>
              <a:t>      return </a:t>
            </a:r>
            <a:r>
              <a:rPr lang="en-US" b="1" dirty="0" err="1">
                <a:solidFill>
                  <a:schemeClr val="bg1"/>
                </a:solidFill>
                <a:latin typeface="Consolas" panose="020B0609020204030204" pitchFamily="49" charset="0"/>
                <a:cs typeface="Consolas" panose="020B0609020204030204" pitchFamily="49" charset="0"/>
              </a:rPr>
              <a:t>quote.price</a:t>
            </a:r>
            <a:r>
              <a:rPr lang="en-US" b="1" dirty="0">
                <a:solidFill>
                  <a:schemeClr val="bg1"/>
                </a:solidFill>
                <a:latin typeface="Consolas" panose="020B0609020204030204" pitchFamily="49" charset="0"/>
                <a:cs typeface="Consolas" panose="020B0609020204030204" pitchFamily="49" charset="0"/>
              </a:rPr>
              <a:t> &gt; 30;</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.map(function (quote) {</a:t>
            </a:r>
          </a:p>
          <a:p>
            <a:r>
              <a:rPr lang="en-US" b="1" dirty="0">
                <a:solidFill>
                  <a:schemeClr val="bg1"/>
                </a:solidFill>
                <a:latin typeface="Consolas" panose="020B0609020204030204" pitchFamily="49" charset="0"/>
                <a:cs typeface="Consolas" panose="020B0609020204030204" pitchFamily="49" charset="0"/>
              </a:rPr>
              <a:t>      return </a:t>
            </a:r>
            <a:r>
              <a:rPr lang="en-US" b="1" dirty="0" err="1">
                <a:solidFill>
                  <a:schemeClr val="bg1"/>
                </a:solidFill>
                <a:latin typeface="Consolas" panose="020B0609020204030204" pitchFamily="49" charset="0"/>
                <a:cs typeface="Consolas" panose="020B0609020204030204" pitchFamily="49" charset="0"/>
              </a:rPr>
              <a:t>quote.price</a:t>
            </a:r>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a:t>
            </a:r>
            <a:r>
              <a:rPr lang="en-US" b="1" dirty="0" err="1">
                <a:solidFill>
                  <a:schemeClr val="bg1"/>
                </a:solidFill>
                <a:latin typeface="Consolas" panose="020B0609020204030204" pitchFamily="49" charset="0"/>
                <a:cs typeface="Consolas" panose="020B0609020204030204" pitchFamily="49" charset="0"/>
              </a:rPr>
              <a:t>forEach</a:t>
            </a:r>
            <a:r>
              <a:rPr lang="en-US" b="1" dirty="0">
                <a:solidFill>
                  <a:schemeClr val="bg1"/>
                </a:solidFill>
                <a:latin typeface="Consolas" panose="020B0609020204030204" pitchFamily="49" charset="0"/>
                <a:cs typeface="Consolas" panose="020B0609020204030204" pitchFamily="49" charset="0"/>
              </a:rPr>
              <a:t>(function (price) {</a:t>
            </a:r>
          </a:p>
          <a:p>
            <a:r>
              <a:rPr lang="en-US" b="1" dirty="0">
                <a:solidFill>
                  <a:schemeClr val="bg1"/>
                </a:solidFill>
                <a:latin typeface="Consolas" panose="020B0609020204030204" pitchFamily="49" charset="0"/>
                <a:cs typeface="Consolas" panose="020B0609020204030204" pitchFamily="49" charset="0"/>
              </a:rPr>
              <a:t>    console.log</a:t>
            </a:r>
            <a:r>
              <a:rPr lang="en-US" b="1" dirty="0" smtClean="0">
                <a:solidFill>
                  <a:schemeClr val="bg1"/>
                </a:solidFill>
                <a:latin typeface="Consolas" panose="020B0609020204030204" pitchFamily="49" charset="0"/>
                <a:cs typeface="Consolas" panose="020B0609020204030204" pitchFamily="49" charset="0"/>
              </a:rPr>
              <a:t>(‘Higher </a:t>
            </a:r>
            <a:r>
              <a:rPr lang="en-US" b="1" dirty="0">
                <a:solidFill>
                  <a:schemeClr val="bg1"/>
                </a:solidFill>
                <a:latin typeface="Consolas" panose="020B0609020204030204" pitchFamily="49" charset="0"/>
                <a:cs typeface="Consolas" panose="020B0609020204030204" pitchFamily="49" charset="0"/>
              </a:rPr>
              <a:t>than $30: $' + price);</a:t>
            </a:r>
          </a:p>
          <a:p>
            <a:r>
              <a:rPr lang="en-US" b="1" dirty="0">
                <a:solidFill>
                  <a:schemeClr val="bg1"/>
                </a:solidFill>
                <a:latin typeface="Consolas" panose="020B0609020204030204" pitchFamily="49" charset="0"/>
                <a:cs typeface="Consolas" panose="020B0609020204030204" pitchFamily="49" charset="0"/>
              </a:rPr>
              <a:t>  });</a:t>
            </a:r>
          </a:p>
        </p:txBody>
      </p:sp>
      <p:sp>
        <p:nvSpPr>
          <p:cNvPr id="7" name="TextBox 6"/>
          <p:cNvSpPr txBox="1"/>
          <p:nvPr/>
        </p:nvSpPr>
        <p:spPr>
          <a:xfrm>
            <a:off x="6200796" y="2181207"/>
            <a:ext cx="6068290" cy="3416320"/>
          </a:xfrm>
          <a:prstGeom prst="rect">
            <a:avLst/>
          </a:prstGeom>
          <a:noFill/>
        </p:spPr>
        <p:txBody>
          <a:bodyPr wrap="square" rtlCol="0">
            <a:spAutoFit/>
          </a:bodyPr>
          <a:lstStyle/>
          <a:p>
            <a:r>
              <a:rPr lang="en-US" b="1" dirty="0">
                <a:solidFill>
                  <a:schemeClr val="bg1"/>
                </a:solidFill>
                <a:latin typeface="Consolas" panose="020B0609020204030204" pitchFamily="49" charset="0"/>
                <a:cs typeface="Consolas" panose="020B0609020204030204" pitchFamily="49" charset="0"/>
              </a:rPr>
              <a:t>var source = </a:t>
            </a:r>
            <a:r>
              <a:rPr lang="en-US" b="1" dirty="0" err="1">
                <a:solidFill>
                  <a:schemeClr val="bg1"/>
                </a:solidFill>
                <a:latin typeface="Consolas" panose="020B0609020204030204" pitchFamily="49" charset="0"/>
                <a:cs typeface="Consolas" panose="020B0609020204030204" pitchFamily="49" charset="0"/>
              </a:rPr>
              <a:t>getStockData</a:t>
            </a:r>
            <a:r>
              <a:rPr lang="en-US" b="1" dirty="0">
                <a:solidFill>
                  <a:schemeClr val="bg1"/>
                </a:solidFill>
                <a:latin typeface="Consolas" panose="020B0609020204030204" pitchFamily="49" charset="0"/>
                <a:cs typeface="Consolas" panose="020B0609020204030204" pitchFamily="49" charset="0"/>
              </a:rPr>
              <a:t>();</a:t>
            </a:r>
            <a:endParaRPr lang="en-US" b="1" dirty="0" smtClean="0">
              <a:solidFill>
                <a:schemeClr val="bg1"/>
              </a:solidFill>
              <a:latin typeface="Consolas" panose="020B0609020204030204" pitchFamily="49" charset="0"/>
              <a:cs typeface="Consolas" panose="020B0609020204030204" pitchFamily="49" charset="0"/>
            </a:endParaRPr>
          </a:p>
          <a:p>
            <a:endParaRPr lang="en-US" b="1" dirty="0">
              <a:solidFill>
                <a:schemeClr val="bg1"/>
              </a:solidFill>
              <a:latin typeface="Consolas" panose="020B0609020204030204" pitchFamily="49" charset="0"/>
              <a:cs typeface="Consolas" panose="020B0609020204030204" pitchFamily="49" charset="0"/>
            </a:endParaRPr>
          </a:p>
          <a:p>
            <a:r>
              <a:rPr lang="en-US" b="1" dirty="0" smtClean="0">
                <a:solidFill>
                  <a:schemeClr val="bg1"/>
                </a:solidFill>
                <a:latin typeface="Consolas" panose="020B0609020204030204" pitchFamily="49" charset="0"/>
                <a:cs typeface="Consolas" panose="020B0609020204030204" pitchFamily="49" charset="0"/>
              </a:rPr>
              <a:t>source</a:t>
            </a:r>
            <a:endParaRPr lang="en-US" b="1" dirty="0">
              <a:solidFill>
                <a:schemeClr val="bg1"/>
              </a:solidFill>
              <a:latin typeface="Consolas" panose="020B0609020204030204" pitchFamily="49" charset="0"/>
              <a:cs typeface="Consolas" panose="020B0609020204030204" pitchFamily="49" charset="0"/>
            </a:endParaRPr>
          </a:p>
          <a:p>
            <a:r>
              <a:rPr lang="en-US" b="1" dirty="0">
                <a:solidFill>
                  <a:schemeClr val="bg1"/>
                </a:solidFill>
                <a:latin typeface="Consolas" panose="020B0609020204030204" pitchFamily="49" charset="0"/>
                <a:cs typeface="Consolas" panose="020B0609020204030204" pitchFamily="49" charset="0"/>
              </a:rPr>
              <a:t>  .filter(function (quote) {</a:t>
            </a:r>
          </a:p>
          <a:p>
            <a:r>
              <a:rPr lang="en-US" b="1" dirty="0">
                <a:solidFill>
                  <a:schemeClr val="bg1"/>
                </a:solidFill>
                <a:latin typeface="Consolas" panose="020B0609020204030204" pitchFamily="49" charset="0"/>
                <a:cs typeface="Consolas" panose="020B0609020204030204" pitchFamily="49" charset="0"/>
              </a:rPr>
              <a:t>      return </a:t>
            </a:r>
            <a:r>
              <a:rPr lang="en-US" b="1" dirty="0" err="1">
                <a:solidFill>
                  <a:schemeClr val="bg1"/>
                </a:solidFill>
                <a:latin typeface="Consolas" panose="020B0609020204030204" pitchFamily="49" charset="0"/>
                <a:cs typeface="Consolas" panose="020B0609020204030204" pitchFamily="49" charset="0"/>
              </a:rPr>
              <a:t>quote.price</a:t>
            </a:r>
            <a:r>
              <a:rPr lang="en-US" b="1" dirty="0">
                <a:solidFill>
                  <a:schemeClr val="bg1"/>
                </a:solidFill>
                <a:latin typeface="Consolas" panose="020B0609020204030204" pitchFamily="49" charset="0"/>
                <a:cs typeface="Consolas" panose="020B0609020204030204" pitchFamily="49" charset="0"/>
              </a:rPr>
              <a:t> &gt; 30;</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.map(function (quote) {</a:t>
            </a:r>
          </a:p>
          <a:p>
            <a:r>
              <a:rPr lang="en-US" b="1" dirty="0">
                <a:solidFill>
                  <a:schemeClr val="bg1"/>
                </a:solidFill>
                <a:latin typeface="Consolas" panose="020B0609020204030204" pitchFamily="49" charset="0"/>
                <a:cs typeface="Consolas" panose="020B0609020204030204" pitchFamily="49" charset="0"/>
              </a:rPr>
              <a:t>      return </a:t>
            </a:r>
            <a:r>
              <a:rPr lang="en-US" b="1" dirty="0" err="1">
                <a:solidFill>
                  <a:schemeClr val="bg1"/>
                </a:solidFill>
                <a:latin typeface="Consolas" panose="020B0609020204030204" pitchFamily="49" charset="0"/>
                <a:cs typeface="Consolas" panose="020B0609020204030204" pitchFamily="49" charset="0"/>
              </a:rPr>
              <a:t>quote.price</a:t>
            </a:r>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a:t>
            </a:r>
            <a:r>
              <a:rPr lang="en-US" b="1" dirty="0" err="1">
                <a:solidFill>
                  <a:schemeClr val="bg1"/>
                </a:solidFill>
                <a:latin typeface="Consolas" panose="020B0609020204030204" pitchFamily="49" charset="0"/>
                <a:cs typeface="Consolas" panose="020B0609020204030204" pitchFamily="49" charset="0"/>
              </a:rPr>
              <a:t>forEach</a:t>
            </a:r>
            <a:r>
              <a:rPr lang="en-US" b="1" dirty="0">
                <a:solidFill>
                  <a:schemeClr val="bg1"/>
                </a:solidFill>
                <a:latin typeface="Consolas" panose="020B0609020204030204" pitchFamily="49" charset="0"/>
                <a:cs typeface="Consolas" panose="020B0609020204030204" pitchFamily="49" charset="0"/>
              </a:rPr>
              <a:t>(function (price) {</a:t>
            </a:r>
          </a:p>
          <a:p>
            <a:r>
              <a:rPr lang="en-US" b="1" dirty="0">
                <a:solidFill>
                  <a:schemeClr val="bg1"/>
                </a:solidFill>
                <a:latin typeface="Consolas" panose="020B0609020204030204" pitchFamily="49" charset="0"/>
                <a:cs typeface="Consolas" panose="020B0609020204030204" pitchFamily="49" charset="0"/>
              </a:rPr>
              <a:t>    console.log</a:t>
            </a:r>
            <a:r>
              <a:rPr lang="en-US" b="1" dirty="0" smtClean="0">
                <a:solidFill>
                  <a:schemeClr val="bg1"/>
                </a:solidFill>
                <a:latin typeface="Consolas" panose="020B0609020204030204" pitchFamily="49" charset="0"/>
                <a:cs typeface="Consolas" panose="020B0609020204030204" pitchFamily="49" charset="0"/>
              </a:rPr>
              <a:t>(‘Higher </a:t>
            </a:r>
            <a:r>
              <a:rPr lang="en-US" b="1" dirty="0">
                <a:solidFill>
                  <a:schemeClr val="bg1"/>
                </a:solidFill>
                <a:latin typeface="Consolas" panose="020B0609020204030204" pitchFamily="49" charset="0"/>
                <a:cs typeface="Consolas" panose="020B0609020204030204" pitchFamily="49" charset="0"/>
              </a:rPr>
              <a:t>than $30: $' + price);</a:t>
            </a:r>
          </a:p>
          <a:p>
            <a:r>
              <a:rPr lang="en-US" b="1" dirty="0">
                <a:solidFill>
                  <a:schemeClr val="bg1"/>
                </a:solidFill>
                <a:latin typeface="Consolas" panose="020B0609020204030204" pitchFamily="49" charset="0"/>
                <a:cs typeface="Consolas" panose="020B0609020204030204" pitchFamily="49" charset="0"/>
              </a:rPr>
              <a:t>  });</a:t>
            </a:r>
          </a:p>
        </p:txBody>
      </p:sp>
      <p:sp>
        <p:nvSpPr>
          <p:cNvPr id="8" name="TextBox 7"/>
          <p:cNvSpPr txBox="1"/>
          <p:nvPr/>
        </p:nvSpPr>
        <p:spPr>
          <a:xfrm>
            <a:off x="263236" y="1537855"/>
            <a:ext cx="3823855" cy="461665"/>
          </a:xfrm>
          <a:prstGeom prst="rect">
            <a:avLst/>
          </a:prstGeom>
          <a:noFill/>
        </p:spPr>
        <p:txBody>
          <a:bodyPr wrap="square" rtlCol="0">
            <a:spAutoFit/>
          </a:bodyPr>
          <a:lstStyle/>
          <a:p>
            <a:pPr algn="ctr"/>
            <a:r>
              <a:rPr lang="en-US" sz="2400" dirty="0" smtClean="0">
                <a:solidFill>
                  <a:schemeClr val="bg1"/>
                </a:solidFill>
              </a:rPr>
              <a:t>INTERACTIVE</a:t>
            </a:r>
            <a:endParaRPr lang="en-US" sz="2400" dirty="0">
              <a:solidFill>
                <a:schemeClr val="bg1"/>
              </a:solidFill>
            </a:endParaRPr>
          </a:p>
        </p:txBody>
      </p:sp>
      <p:sp>
        <p:nvSpPr>
          <p:cNvPr id="9" name="TextBox 8"/>
          <p:cNvSpPr txBox="1"/>
          <p:nvPr/>
        </p:nvSpPr>
        <p:spPr>
          <a:xfrm>
            <a:off x="6705600" y="1537854"/>
            <a:ext cx="3823855" cy="461665"/>
          </a:xfrm>
          <a:prstGeom prst="rect">
            <a:avLst/>
          </a:prstGeom>
          <a:noFill/>
        </p:spPr>
        <p:txBody>
          <a:bodyPr wrap="square" rtlCol="0">
            <a:spAutoFit/>
          </a:bodyPr>
          <a:lstStyle/>
          <a:p>
            <a:pPr algn="ctr"/>
            <a:r>
              <a:rPr lang="en-US" sz="2400" dirty="0" smtClean="0">
                <a:solidFill>
                  <a:schemeClr val="bg1"/>
                </a:solidFill>
              </a:rPr>
              <a:t>REACTIVE</a:t>
            </a:r>
            <a:endParaRPr lang="en-US" sz="2400" dirty="0">
              <a:solidFill>
                <a:schemeClr val="bg1"/>
              </a:solidFill>
            </a:endParaRPr>
          </a:p>
        </p:txBody>
      </p:sp>
    </p:spTree>
    <p:extLst>
      <p:ext uri="{BB962C8B-B14F-4D97-AF65-F5344CB8AC3E}">
        <p14:creationId xmlns:p14="http://schemas.microsoft.com/office/powerpoint/2010/main" val="6552212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197" y="1355"/>
            <a:ext cx="9075761" cy="6879427"/>
          </a:xfrm>
          <a:prstGeom prst="rect">
            <a:avLst/>
          </a:prstGeom>
        </p:spPr>
      </p:pic>
    </p:spTree>
    <p:extLst>
      <p:ext uri="{BB962C8B-B14F-4D97-AF65-F5344CB8AC3E}">
        <p14:creationId xmlns:p14="http://schemas.microsoft.com/office/powerpoint/2010/main" val="393480377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Netflix Search</a:t>
            </a:r>
            <a:endParaRPr lang="en-US" dirty="0">
              <a:solidFill>
                <a:schemeClr val="bg1"/>
              </a:solidFill>
            </a:endParaRPr>
          </a:p>
        </p:txBody>
      </p:sp>
      <p:pic>
        <p:nvPicPr>
          <p:cNvPr id="6" name="Picture 5"/>
          <p:cNvPicPr>
            <a:picLocks noChangeAspect="1"/>
          </p:cNvPicPr>
          <p:nvPr/>
        </p:nvPicPr>
        <p:blipFill>
          <a:blip r:embed="rId2"/>
          <a:stretch>
            <a:fillRect/>
          </a:stretch>
        </p:blipFill>
        <p:spPr>
          <a:xfrm>
            <a:off x="3695700" y="2997092"/>
            <a:ext cx="4788232" cy="1574909"/>
          </a:xfrm>
          <a:prstGeom prst="rect">
            <a:avLst/>
          </a:prstGeom>
        </p:spPr>
      </p:pic>
    </p:spTree>
    <p:extLst>
      <p:ext uri="{BB962C8B-B14F-4D97-AF65-F5344CB8AC3E}">
        <p14:creationId xmlns:p14="http://schemas.microsoft.com/office/powerpoint/2010/main" val="147573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p:nvSpPr>
        <p:spPr bwMode="auto">
          <a:xfrm>
            <a:off x="2780156" y="2076572"/>
            <a:ext cx="4383607" cy="958307"/>
          </a:xfrm>
          <a:prstGeom prst="rect">
            <a:avLst/>
          </a:prstGeom>
          <a:solidFill>
            <a:schemeClr val="bg2">
              <a:lumMod val="90000"/>
            </a:schemeClr>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4" name="Text Placeholder 2"/>
          <p:cNvSpPr txBox="1">
            <a:spLocks/>
          </p:cNvSpPr>
          <p:nvPr/>
        </p:nvSpPr>
        <p:spPr>
          <a:xfrm>
            <a:off x="431370" y="1192237"/>
            <a:ext cx="12069947" cy="522604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var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data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dom.keyup</a:t>
            </a:r>
            <a:r>
              <a:rPr kumimoji="0" lang="en-US" sz="2600" b="1"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(input)</a:t>
            </a:r>
            <a:endPar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lang="en-US" sz="2600" b="1" dirty="0" smtClean="0">
                <a:solidFill>
                  <a:srgbClr val="505050"/>
                </a:solidFill>
                <a:latin typeface="Consolas" panose="020B0609020204030204" pitchFamily="49" charset="0"/>
                <a:cs typeface="Consolas" panose="020B0609020204030204" pitchFamily="49" charset="0"/>
              </a:rPr>
              <a:t>map</a:t>
            </a:r>
            <a:r>
              <a:rPr lang="en-US" sz="2600" dirty="0" smtClean="0">
                <a:solidFill>
                  <a:srgbClr val="505050"/>
                </a:solidFill>
                <a:latin typeface="Consolas" panose="020B0609020204030204" pitchFamily="49" charset="0"/>
                <a:cs typeface="Consolas" panose="020B0609020204030204" pitchFamily="49" charset="0"/>
              </a:rPr>
              <a:t>(</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600" b="0" i="0" u="none" strike="noStrike" kern="1200" cap="none" spc="0" normalizeH="0" baseline="0" noProof="0" dirty="0" smtClean="0">
                <a:ln>
                  <a:noFill/>
                </a:ln>
                <a:solidFill>
                  <a:srgbClr val="00518E"/>
                </a:solidFill>
                <a:effectLst/>
                <a:uLnTx/>
                <a:uFillTx/>
                <a:latin typeface="Consolas" panose="020B0609020204030204" pitchFamily="49" charset="0"/>
                <a:cs typeface="Consolas" panose="020B0609020204030204" pitchFamily="49" charset="0"/>
              </a:rPr>
              <a:t>return</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input.val</a:t>
            </a:r>
            <a:r>
              <a:rPr lang="en-US" sz="2600" dirty="0" err="1" smtClean="0">
                <a:solidFill>
                  <a:srgbClr val="505050"/>
                </a:solidFill>
                <a:latin typeface="Consolas" panose="020B0609020204030204" pitchFamily="49" charset="0"/>
                <a:cs typeface="Consolas" panose="020B0609020204030204" pitchFamily="49" charset="0"/>
              </a:rPr>
              <a:t>ue</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debounce</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(500</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distinctUntilChanged</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lang="en-US" sz="2600" b="1" dirty="0" err="1" smtClean="0">
                <a:solidFill>
                  <a:srgbClr val="505050"/>
                </a:solidFill>
                <a:latin typeface="Consolas" panose="020B0609020204030204" pitchFamily="49" charset="0"/>
                <a:cs typeface="Consolas" panose="020B0609020204030204" pitchFamily="49" charset="0"/>
              </a:rPr>
              <a:t>flatMapLatest</a:t>
            </a:r>
            <a:r>
              <a:rPr lang="en-US" sz="2600" dirty="0" smtClean="0">
                <a:solidFill>
                  <a:srgbClr val="505050"/>
                </a:solidFill>
                <a:latin typeface="Consolas" panose="020B0609020204030204" pitchFamily="49" charset="0"/>
                <a:cs typeface="Consolas" panose="020B0609020204030204" pitchFamily="49" charset="0"/>
              </a:rPr>
              <a:t>(</a:t>
            </a:r>
            <a:br>
              <a:rPr lang="en-US" sz="2600" dirty="0" smtClean="0">
                <a:solidFill>
                  <a:srgbClr val="505050"/>
                </a:solidFill>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(term</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return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search(term);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b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data.subscribe</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smtClean="0">
                <a:ln>
                  <a:noFill/>
                </a:ln>
                <a:solidFill>
                  <a:srgbClr val="00518E"/>
                </a:solidFill>
                <a:effectLst/>
                <a:uLnTx/>
                <a:uFillTx/>
                <a:latin typeface="Consolas" panose="020B0609020204030204" pitchFamily="49" charset="0"/>
                <a:cs typeface="Consolas" panose="020B0609020204030204" pitchFamily="49" charset="0"/>
              </a:rPr>
              <a:t>function</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(data</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258244"/>
                </a:solidFill>
                <a:effectLst/>
                <a:uLnTx/>
                <a:uFillTx/>
                <a:latin typeface="Consolas" panose="020B0609020204030204" pitchFamily="49" charset="0"/>
                <a:cs typeface="Consolas" panose="020B0609020204030204" pitchFamily="49" charset="0"/>
              </a:rPr>
              <a:t>  // Bind data to the UI</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smtClean="0"/>
              <a:t>Autocomplete with Observables</a:t>
            </a:r>
            <a:endParaRPr lang="en-US" dirty="0"/>
          </a:p>
        </p:txBody>
      </p:sp>
      <p:sp>
        <p:nvSpPr>
          <p:cNvPr id="15" name="Line Callout 1 14"/>
          <p:cNvSpPr/>
          <p:nvPr/>
        </p:nvSpPr>
        <p:spPr bwMode="auto">
          <a:xfrm>
            <a:off x="8899303" y="4666919"/>
            <a:ext cx="3137822" cy="864601"/>
          </a:xfrm>
          <a:prstGeom prst="borderCallout1">
            <a:avLst>
              <a:gd name="adj1" fmla="val -3913"/>
              <a:gd name="adj2" fmla="val 47868"/>
              <a:gd name="adj3" fmla="val -112912"/>
              <a:gd name="adj4" fmla="val -33594"/>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Web service call returns single value sequence</a:t>
            </a:r>
          </a:p>
        </p:txBody>
      </p:sp>
      <p:sp>
        <p:nvSpPr>
          <p:cNvPr id="16" name="Line Callout 1 15"/>
          <p:cNvSpPr/>
          <p:nvPr/>
        </p:nvSpPr>
        <p:spPr bwMode="auto">
          <a:xfrm>
            <a:off x="7497483" y="857016"/>
            <a:ext cx="2580975" cy="780004"/>
          </a:xfrm>
          <a:prstGeom prst="borderCallout1">
            <a:avLst>
              <a:gd name="adj1" fmla="val 73833"/>
              <a:gd name="adj2" fmla="val -441"/>
              <a:gd name="adj3" fmla="val 73556"/>
              <a:gd name="adj4" fmla="val -48077"/>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DOM events as a sequence of strings</a:t>
            </a:r>
          </a:p>
        </p:txBody>
      </p:sp>
      <p:sp>
        <p:nvSpPr>
          <p:cNvPr id="17" name="Line Callout 1 16"/>
          <p:cNvSpPr/>
          <p:nvPr/>
        </p:nvSpPr>
        <p:spPr bwMode="auto">
          <a:xfrm>
            <a:off x="7981270" y="2689305"/>
            <a:ext cx="2486944" cy="781637"/>
          </a:xfrm>
          <a:prstGeom prst="borderCallout1">
            <a:avLst>
              <a:gd name="adj1" fmla="val 66924"/>
              <a:gd name="adj2" fmla="val 1098"/>
              <a:gd name="adj3" fmla="val 68750"/>
              <a:gd name="adj4" fmla="val -103940"/>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Latest response as </a:t>
            </a:r>
            <a:r>
              <a:rPr lang="en-US" sz="2000" dirty="0" smtClean="0">
                <a:solidFill>
                  <a:schemeClr val="lt1"/>
                </a:solidFill>
              </a:rPr>
              <a:t>movies</a:t>
            </a:r>
            <a:endParaRPr lang="en-US" sz="2000" dirty="0">
              <a:solidFill>
                <a:schemeClr val="lt1"/>
              </a:solidFill>
            </a:endParaRPr>
          </a:p>
        </p:txBody>
      </p:sp>
      <p:sp>
        <p:nvSpPr>
          <p:cNvPr id="18" name="Line Callout 1 17"/>
          <p:cNvSpPr/>
          <p:nvPr/>
        </p:nvSpPr>
        <p:spPr bwMode="auto">
          <a:xfrm>
            <a:off x="168277" y="2637132"/>
            <a:ext cx="2090619" cy="864601"/>
          </a:xfrm>
          <a:prstGeom prst="borderCallout1">
            <a:avLst>
              <a:gd name="adj1" fmla="val 59039"/>
              <a:gd name="adj2" fmla="val 101317"/>
              <a:gd name="adj3" fmla="val 16891"/>
              <a:gd name="adj4" fmla="val 123716"/>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Reducing data traffic / volume</a:t>
            </a:r>
          </a:p>
        </p:txBody>
      </p:sp>
      <p:sp>
        <p:nvSpPr>
          <p:cNvPr id="20" name="Line Callout 1 19"/>
          <p:cNvSpPr/>
          <p:nvPr/>
        </p:nvSpPr>
        <p:spPr bwMode="auto">
          <a:xfrm>
            <a:off x="5704334" y="5704034"/>
            <a:ext cx="2804648" cy="581500"/>
          </a:xfrm>
          <a:prstGeom prst="borderCallout1">
            <a:avLst>
              <a:gd name="adj1" fmla="val 30081"/>
              <a:gd name="adj2" fmla="val -435"/>
              <a:gd name="adj3" fmla="val -51213"/>
              <a:gd name="adj4" fmla="val -3287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Binding results to the UI</a:t>
            </a:r>
          </a:p>
        </p:txBody>
      </p:sp>
      <p:pic>
        <p:nvPicPr>
          <p:cNvPr id="21" name="Picture 2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871" y="1450958"/>
            <a:ext cx="1019816" cy="1359754"/>
          </a:xfrm>
          <a:prstGeom prst="rect">
            <a:avLst/>
          </a:prstGeom>
        </p:spPr>
      </p:pic>
    </p:spTree>
    <p:extLst>
      <p:ext uri="{BB962C8B-B14F-4D97-AF65-F5344CB8AC3E}">
        <p14:creationId xmlns:p14="http://schemas.microsoft.com/office/powerpoint/2010/main" val="111346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0" presetClass="exit" presetSubtype="0" fill="hold" grpId="1"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xEl>
                                              <p:pRg st="4" end="4"/>
                                            </p:txEl>
                                          </p:spTgt>
                                        </p:tgtEl>
                                        <p:attrNameLst>
                                          <p:attrName>style.visibility</p:attrName>
                                        </p:attrNameLst>
                                      </p:cBhvr>
                                      <p:to>
                                        <p:strVal val="visible"/>
                                      </p:to>
                                    </p:se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6" end="6"/>
                                            </p:txEl>
                                          </p:spTgt>
                                        </p:tgtEl>
                                        <p:attrNameLst>
                                          <p:attrName>style.visibility</p:attrName>
                                        </p:attrNameLst>
                                      </p:cBhvr>
                                      <p:to>
                                        <p:strVal val="visible"/>
                                      </p:to>
                                    </p:set>
                                  </p:childTnLst>
                                </p:cTn>
                              </p:par>
                              <p:par>
                                <p:cTn id="55" presetID="10" presetClass="exit" presetSubtype="0" fill="hold" grpId="1" nodeType="with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5"/>
                                        </p:tgtEl>
                                      </p:cBhvr>
                                    </p:animEffect>
                                    <p:set>
                                      <p:cBhvr>
                                        <p:cTn id="60" dur="1" fill="hold">
                                          <p:stCondLst>
                                            <p:cond delay="499"/>
                                          </p:stCondLst>
                                        </p:cTn>
                                        <p:tgtEl>
                                          <p:spTgt spid="1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
                                            <p:txEl>
                                              <p:pRg st="8" end="8"/>
                                            </p:txEl>
                                          </p:spTgt>
                                        </p:tgtEl>
                                        <p:attrNameLst>
                                          <p:attrName>style.visibility</p:attrName>
                                        </p:attrNameLst>
                                      </p:cBhvr>
                                      <p:to>
                                        <p:strVal val="visible"/>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exactly is Rx?</a:t>
            </a:r>
            <a:endParaRPr lang="en-US" dirty="0"/>
          </a:p>
        </p:txBody>
      </p:sp>
      <p:sp>
        <p:nvSpPr>
          <p:cNvPr id="4" name="Content Placeholder 3"/>
          <p:cNvSpPr>
            <a:spLocks noGrp="1"/>
          </p:cNvSpPr>
          <p:nvPr>
            <p:ph idx="1"/>
          </p:nvPr>
        </p:nvSpPr>
        <p:spPr/>
        <p:txBody>
          <a:bodyPr/>
          <a:lstStyle/>
          <a:p>
            <a:r>
              <a:rPr lang="en-US" dirty="0" smtClean="0"/>
              <a:t>Language neutral model with 3 concepts:</a:t>
            </a:r>
          </a:p>
          <a:p>
            <a:endParaRPr lang="en-US" sz="1400" dirty="0" smtClean="0"/>
          </a:p>
          <a:p>
            <a:pPr marL="514350" indent="-514350">
              <a:buFont typeface="+mj-lt"/>
              <a:buAutoNum type="arabicPeriod"/>
            </a:pPr>
            <a:r>
              <a:rPr lang="en-US" dirty="0" smtClean="0"/>
              <a:t>Observer/Observable</a:t>
            </a:r>
          </a:p>
          <a:p>
            <a:pPr marL="514350" indent="-514350">
              <a:buFont typeface="+mj-lt"/>
              <a:buAutoNum type="arabicPeriod"/>
            </a:pPr>
            <a:r>
              <a:rPr lang="en-US" dirty="0" smtClean="0">
                <a:solidFill>
                  <a:schemeClr val="bg1">
                    <a:lumMod val="75000"/>
                  </a:schemeClr>
                </a:solidFill>
              </a:rPr>
              <a:t>Query operations (map/filter/reduce)</a:t>
            </a:r>
          </a:p>
          <a:p>
            <a:pPr marL="514350" indent="-514350">
              <a:buFont typeface="+mj-lt"/>
              <a:buAutoNum type="arabicPeriod"/>
            </a:pPr>
            <a:r>
              <a:rPr lang="en-US" dirty="0" smtClean="0">
                <a:solidFill>
                  <a:schemeClr val="bg1">
                    <a:lumMod val="75000"/>
                  </a:schemeClr>
                </a:solidFill>
              </a:rPr>
              <a:t>How/Where/When</a:t>
            </a:r>
          </a:p>
          <a:p>
            <a:pPr marL="1257300" lvl="1" indent="-514350"/>
            <a:r>
              <a:rPr lang="en-US" dirty="0" smtClean="0">
                <a:solidFill>
                  <a:schemeClr val="bg1">
                    <a:lumMod val="75000"/>
                  </a:schemeClr>
                </a:solidFill>
              </a:rPr>
              <a:t>Schedulers: a set of types to parameterize concurrency</a:t>
            </a:r>
            <a:endParaRPr lang="en-US" dirty="0">
              <a:solidFill>
                <a:schemeClr val="bg1">
                  <a:lumMod val="75000"/>
                </a:schemeClr>
              </a:solidFill>
            </a:endParaRPr>
          </a:p>
        </p:txBody>
      </p:sp>
    </p:spTree>
    <p:extLst>
      <p:ext uri="{BB962C8B-B14F-4D97-AF65-F5344CB8AC3E}">
        <p14:creationId xmlns:p14="http://schemas.microsoft.com/office/powerpoint/2010/main" val="26274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TextBox 31"/>
          <p:cNvSpPr txBox="1"/>
          <p:nvPr/>
        </p:nvSpPr>
        <p:spPr>
          <a:xfrm>
            <a:off x="47329" y="1299746"/>
            <a:ext cx="12144671" cy="677108"/>
          </a:xfrm>
          <a:prstGeom prst="rect">
            <a:avLst/>
          </a:prstGeom>
          <a:noFill/>
        </p:spPr>
        <p:txBody>
          <a:bodyPr wrap="none" lIns="0" tIns="0" rIns="0" bIns="0" rtlCol="0">
            <a:spAutoFit/>
          </a:bodyPr>
          <a:lstStyle/>
          <a:p>
            <a:r>
              <a:rPr lang="en-US" sz="4400" spc="-70" dirty="0" smtClean="0">
                <a:solidFill>
                  <a:schemeClr val="accent1">
                    <a:lumMod val="75000"/>
                  </a:schemeClr>
                </a:solidFill>
              </a:rPr>
              <a:t>                   *            (                      |                            ) ?</a:t>
            </a:r>
          </a:p>
        </p:txBody>
      </p:sp>
      <p:sp>
        <p:nvSpPr>
          <p:cNvPr id="2" name="Title 1"/>
          <p:cNvSpPr>
            <a:spLocks noGrp="1"/>
          </p:cNvSpPr>
          <p:nvPr>
            <p:ph type="title"/>
          </p:nvPr>
        </p:nvSpPr>
        <p:spPr/>
        <p:txBody>
          <a:bodyPr/>
          <a:lstStyle/>
          <a:p>
            <a:r>
              <a:rPr lang="en-US" dirty="0" smtClean="0"/>
              <a:t>Rx Grammar Police</a:t>
            </a:r>
            <a:endParaRPr lang="en-US" dirty="0"/>
          </a:p>
        </p:txBody>
      </p:sp>
      <p:sp>
        <p:nvSpPr>
          <p:cNvPr id="4" name="Text Placeholder 2"/>
          <p:cNvSpPr txBox="1">
            <a:spLocks/>
          </p:cNvSpPr>
          <p:nvPr/>
        </p:nvSpPr>
        <p:spPr>
          <a:xfrm>
            <a:off x="410836" y="1381125"/>
            <a:ext cx="3571679"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accent3"/>
                </a:solidFill>
                <a:latin typeface="+mn-lt"/>
              </a:rPr>
              <a:t>o</a:t>
            </a:r>
            <a:r>
              <a:rPr lang="en-US" dirty="0" err="1" smtClean="0">
                <a:solidFill>
                  <a:schemeClr val="accent3"/>
                </a:solidFill>
                <a:latin typeface="+mn-lt"/>
              </a:rPr>
              <a:t>nNext</a:t>
            </a:r>
            <a:endParaRPr lang="en-US" dirty="0" smtClean="0">
              <a:solidFill>
                <a:schemeClr val="accent3"/>
              </a:solidFill>
              <a:latin typeface="+mn-lt"/>
            </a:endParaRPr>
          </a:p>
          <a:p>
            <a:pPr marL="0" lvl="1" indent="0">
              <a:buNone/>
            </a:pPr>
            <a:r>
              <a:rPr lang="en-US" sz="2000" dirty="0" smtClean="0">
                <a:solidFill>
                  <a:schemeClr val="tx1">
                    <a:lumMod val="65000"/>
                    <a:lumOff val="35000"/>
                  </a:schemeClr>
                </a:solidFill>
                <a:latin typeface="+mn-lt"/>
              </a:rPr>
              <a:t>Zero or more values</a:t>
            </a:r>
          </a:p>
          <a:p>
            <a:pPr marL="0" lvl="1" indent="0">
              <a:buNone/>
            </a:pPr>
            <a:r>
              <a:rPr lang="en-US" sz="2000" dirty="0" smtClean="0">
                <a:solidFill>
                  <a:schemeClr val="tx1">
                    <a:lumMod val="65000"/>
                    <a:lumOff val="35000"/>
                  </a:schemeClr>
                </a:solidFill>
                <a:latin typeface="+mn-lt"/>
              </a:rPr>
              <a:t>E.g. events are ∞ sequences</a:t>
            </a:r>
          </a:p>
        </p:txBody>
      </p:sp>
      <p:sp>
        <p:nvSpPr>
          <p:cNvPr id="5" name="Text Placeholder 6"/>
          <p:cNvSpPr txBox="1">
            <a:spLocks/>
          </p:cNvSpPr>
          <p:nvPr/>
        </p:nvSpPr>
        <p:spPr>
          <a:xfrm>
            <a:off x="4539290" y="1381125"/>
            <a:ext cx="3018472"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accent2"/>
                </a:solidFill>
                <a:latin typeface="+mn-lt"/>
              </a:rPr>
              <a:t>o</a:t>
            </a:r>
            <a:r>
              <a:rPr lang="en-US" dirty="0" err="1" smtClean="0">
                <a:solidFill>
                  <a:schemeClr val="accent2"/>
                </a:solidFill>
                <a:latin typeface="+mn-lt"/>
              </a:rPr>
              <a:t>nError</a:t>
            </a:r>
            <a:endParaRPr lang="en-US" dirty="0" smtClean="0">
              <a:solidFill>
                <a:schemeClr val="accent2"/>
              </a:solidFill>
              <a:latin typeface="+mn-lt"/>
            </a:endParaRPr>
          </a:p>
          <a:p>
            <a:pPr marL="3175" lvl="1" indent="0">
              <a:buNone/>
            </a:pPr>
            <a:r>
              <a:rPr lang="en-US" sz="2000" dirty="0" smtClean="0">
                <a:solidFill>
                  <a:schemeClr val="tx1">
                    <a:lumMod val="65000"/>
                    <a:lumOff val="35000"/>
                  </a:schemeClr>
                </a:solidFill>
                <a:latin typeface="+mn-lt"/>
              </a:rPr>
              <a:t>Calls can fail</a:t>
            </a:r>
          </a:p>
        </p:txBody>
      </p:sp>
      <p:sp>
        <p:nvSpPr>
          <p:cNvPr id="6" name="Text Placeholder 2"/>
          <p:cNvSpPr txBox="1">
            <a:spLocks/>
          </p:cNvSpPr>
          <p:nvPr/>
        </p:nvSpPr>
        <p:spPr>
          <a:xfrm>
            <a:off x="8437239" y="1381125"/>
            <a:ext cx="3641725" cy="123110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12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3200" dirty="0" err="1">
                <a:solidFill>
                  <a:schemeClr val="accent4"/>
                </a:solidFill>
                <a:latin typeface="+mn-lt"/>
              </a:rPr>
              <a:t>o</a:t>
            </a:r>
            <a:r>
              <a:rPr lang="en-US" sz="3200" dirty="0" err="1" smtClean="0">
                <a:solidFill>
                  <a:schemeClr val="accent4"/>
                </a:solidFill>
                <a:latin typeface="+mn-lt"/>
              </a:rPr>
              <a:t>nCompleted</a:t>
            </a:r>
            <a:endParaRPr lang="en-US" sz="3200" dirty="0" smtClean="0">
              <a:solidFill>
                <a:schemeClr val="accent4"/>
              </a:solidFill>
              <a:latin typeface="+mn-lt"/>
            </a:endParaRPr>
          </a:p>
          <a:p>
            <a:pPr lvl="1">
              <a:lnSpc>
                <a:spcPct val="100000"/>
              </a:lnSpc>
            </a:pPr>
            <a:r>
              <a:rPr lang="en-US" dirty="0" smtClean="0">
                <a:solidFill>
                  <a:schemeClr val="tx1">
                    <a:lumMod val="65000"/>
                    <a:lumOff val="35000"/>
                  </a:schemeClr>
                </a:solidFill>
              </a:rPr>
              <a:t>Resource management</a:t>
            </a:r>
          </a:p>
          <a:p>
            <a:pPr lvl="1">
              <a:lnSpc>
                <a:spcPct val="100000"/>
              </a:lnSpc>
            </a:pPr>
            <a:r>
              <a:rPr lang="en-US" dirty="0" smtClean="0">
                <a:solidFill>
                  <a:schemeClr val="tx1">
                    <a:lumMod val="65000"/>
                    <a:lumOff val="35000"/>
                  </a:schemeClr>
                </a:solidFill>
              </a:rPr>
              <a:t>Sequencing</a:t>
            </a:r>
          </a:p>
        </p:txBody>
      </p:sp>
      <p:cxnSp>
        <p:nvCxnSpPr>
          <p:cNvPr id="7" name="Straight Arrow Connector 6"/>
          <p:cNvCxnSpPr/>
          <p:nvPr/>
        </p:nvCxnSpPr>
        <p:spPr>
          <a:xfrm>
            <a:off x="1488751" y="3337255"/>
            <a:ext cx="1059021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16" idx="1"/>
          </p:cNvCxnSpPr>
          <p:nvPr/>
        </p:nvCxnSpPr>
        <p:spPr>
          <a:xfrm>
            <a:off x="1464338" y="4923329"/>
            <a:ext cx="45720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23" idx="3"/>
          </p:cNvCxnSpPr>
          <p:nvPr/>
        </p:nvCxnSpPr>
        <p:spPr>
          <a:xfrm>
            <a:off x="1488749" y="5928055"/>
            <a:ext cx="41148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2383045"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latin typeface="Segoe UI Semibold" panose="020B0702040204020203" pitchFamily="34" charset="0"/>
                <a:cs typeface="Segoe UI Semibold" panose="020B0702040204020203" pitchFamily="34" charset="0"/>
              </a:rPr>
              <a:t>0</a:t>
            </a:r>
          </a:p>
        </p:txBody>
      </p:sp>
      <p:sp>
        <p:nvSpPr>
          <p:cNvPr id="12" name="Oval 11"/>
          <p:cNvSpPr/>
          <p:nvPr/>
        </p:nvSpPr>
        <p:spPr bwMode="auto">
          <a:xfrm>
            <a:off x="4949808" y="31086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3" name="Oval 12"/>
          <p:cNvSpPr/>
          <p:nvPr/>
        </p:nvSpPr>
        <p:spPr bwMode="auto">
          <a:xfrm>
            <a:off x="8803950"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14" name="Oval 13"/>
          <p:cNvSpPr/>
          <p:nvPr/>
        </p:nvSpPr>
        <p:spPr bwMode="auto">
          <a:xfrm>
            <a:off x="2653250"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15" name="Oval 14"/>
          <p:cNvSpPr/>
          <p:nvPr/>
        </p:nvSpPr>
        <p:spPr bwMode="auto">
          <a:xfrm>
            <a:off x="4817137"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6" name="Rectangle 15"/>
          <p:cNvSpPr/>
          <p:nvPr/>
        </p:nvSpPr>
        <p:spPr bwMode="auto">
          <a:xfrm>
            <a:off x="6036337" y="4656629"/>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1" name="Oval 20"/>
          <p:cNvSpPr/>
          <p:nvPr/>
        </p:nvSpPr>
        <p:spPr bwMode="auto">
          <a:xfrm>
            <a:off x="2707950" y="5734050"/>
            <a:ext cx="1752599"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22" name="Oval 21"/>
          <p:cNvSpPr/>
          <p:nvPr/>
        </p:nvSpPr>
        <p:spPr bwMode="auto">
          <a:xfrm>
            <a:off x="3836002" y="5734050"/>
            <a:ext cx="1005547"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23" name="Rectangle 22"/>
          <p:cNvSpPr/>
          <p:nvPr/>
        </p:nvSpPr>
        <p:spPr bwMode="auto">
          <a:xfrm>
            <a:off x="5451149" y="5661355"/>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4" name="Oval 23"/>
          <p:cNvSpPr/>
          <p:nvPr/>
        </p:nvSpPr>
        <p:spPr bwMode="auto">
          <a:xfrm>
            <a:off x="6365549" y="56994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29" name="Oval 28"/>
          <p:cNvSpPr/>
          <p:nvPr/>
        </p:nvSpPr>
        <p:spPr bwMode="auto">
          <a:xfrm>
            <a:off x="1925845" y="1466850"/>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0" name="Multiply 29"/>
          <p:cNvSpPr/>
          <p:nvPr/>
        </p:nvSpPr>
        <p:spPr bwMode="auto">
          <a:xfrm>
            <a:off x="5889297" y="1336193"/>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1" name="Rectangle 30"/>
          <p:cNvSpPr/>
          <p:nvPr/>
        </p:nvSpPr>
        <p:spPr bwMode="auto">
          <a:xfrm>
            <a:off x="11091537" y="1420870"/>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3" name="Line Callout 1 32"/>
          <p:cNvSpPr/>
          <p:nvPr/>
        </p:nvSpPr>
        <p:spPr bwMode="auto">
          <a:xfrm>
            <a:off x="8274406" y="4505327"/>
            <a:ext cx="3479800" cy="1228723"/>
          </a:xfrm>
          <a:prstGeom prst="borderCallout1">
            <a:avLst>
              <a:gd name="adj1" fmla="val 76114"/>
              <a:gd name="adj2" fmla="val -942"/>
              <a:gd name="adj3" fmla="val 112500"/>
              <a:gd name="adj4" fmla="val -38333"/>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sz="2000" dirty="0" smtClean="0"/>
              <a:t>Must be a </a:t>
            </a:r>
            <a:r>
              <a:rPr lang="en-US" sz="2000" dirty="0"/>
              <a:t>sequence</a:t>
            </a:r>
          </a:p>
          <a:p>
            <a:pPr marL="342900" indent="-342900">
              <a:buFont typeface="Arial" panose="020B0604020202020204" pitchFamily="34" charset="0"/>
              <a:buChar char="•"/>
            </a:pPr>
            <a:r>
              <a:rPr lang="en-US" sz="2000" dirty="0"/>
              <a:t>No concurrent callbacks</a:t>
            </a:r>
          </a:p>
          <a:p>
            <a:pPr marL="342900" indent="-342900">
              <a:buFont typeface="Arial" panose="020B0604020202020204" pitchFamily="34" charset="0"/>
              <a:buChar char="•"/>
            </a:pPr>
            <a:r>
              <a:rPr lang="en-US" sz="2000" dirty="0"/>
              <a:t>One time termination</a:t>
            </a:r>
          </a:p>
        </p:txBody>
      </p:sp>
      <p:sp>
        <p:nvSpPr>
          <p:cNvPr id="35" name="Rectangle 34"/>
          <p:cNvSpPr/>
          <p:nvPr/>
        </p:nvSpPr>
        <p:spPr>
          <a:xfrm>
            <a:off x="321507" y="289865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6" name="Rectangle 35"/>
          <p:cNvSpPr/>
          <p:nvPr/>
        </p:nvSpPr>
        <p:spPr>
          <a:xfrm>
            <a:off x="316307" y="5356306"/>
            <a:ext cx="721672" cy="11079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6600" dirty="0">
                <a:solidFill>
                  <a:schemeClr val="accent2">
                    <a:lumMod val="75000"/>
                  </a:schemeClr>
                </a:solidFill>
                <a:latin typeface="Wingdings" panose="05000000000000000000" pitchFamily="2" charset="2"/>
              </a:rPr>
              <a:t>û</a:t>
            </a:r>
          </a:p>
        </p:txBody>
      </p:sp>
      <p:sp>
        <p:nvSpPr>
          <p:cNvPr id="37" name="Rectangle 36"/>
          <p:cNvSpPr/>
          <p:nvPr/>
        </p:nvSpPr>
        <p:spPr>
          <a:xfrm>
            <a:off x="331972" y="365661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8" name="Rectangle 37"/>
          <p:cNvSpPr/>
          <p:nvPr/>
        </p:nvSpPr>
        <p:spPr>
          <a:xfrm>
            <a:off x="331972" y="4502317"/>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cxnSp>
        <p:nvCxnSpPr>
          <p:cNvPr id="34" name="Straight Arrow Connector 33"/>
          <p:cNvCxnSpPr/>
          <p:nvPr/>
        </p:nvCxnSpPr>
        <p:spPr>
          <a:xfrm>
            <a:off x="1488750" y="4072354"/>
            <a:ext cx="498753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39" name="Oval 38"/>
          <p:cNvSpPr/>
          <p:nvPr/>
        </p:nvSpPr>
        <p:spPr bwMode="auto">
          <a:xfrm>
            <a:off x="2383045"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40" name="Oval 39"/>
          <p:cNvSpPr/>
          <p:nvPr/>
        </p:nvSpPr>
        <p:spPr bwMode="auto">
          <a:xfrm>
            <a:off x="3404036"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41" name="Oval 40"/>
          <p:cNvSpPr/>
          <p:nvPr/>
        </p:nvSpPr>
        <p:spPr bwMode="auto">
          <a:xfrm>
            <a:off x="4993949"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42" name="Multiply 41"/>
          <p:cNvSpPr/>
          <p:nvPr/>
        </p:nvSpPr>
        <p:spPr bwMode="auto">
          <a:xfrm>
            <a:off x="6152431" y="3748504"/>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3036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0"/>
                                        <p:tgtEl>
                                          <p:spTgt spid="7"/>
                                        </p:tgtEl>
                                      </p:cBhvr>
                                    </p:animEffect>
                                  </p:childTnLst>
                                </p:cTn>
                              </p:par>
                              <p:par>
                                <p:cTn id="44" presetID="1" presetClass="entr" presetSubtype="0" fill="hold" grpId="0" nodeType="withEffect">
                                  <p:stCondLst>
                                    <p:cond delay="50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1500"/>
                                  </p:stCondLst>
                                  <p:childTnLst>
                                    <p:set>
                                      <p:cBhvr>
                                        <p:cTn id="47" dur="1" fill="hold">
                                          <p:stCondLst>
                                            <p:cond delay="0"/>
                                          </p:stCondLst>
                                        </p:cTn>
                                        <p:tgtEl>
                                          <p:spTgt spid="12"/>
                                        </p:tgtEl>
                                        <p:attrNameLst>
                                          <p:attrName>style.visibility</p:attrName>
                                        </p:attrNameLst>
                                      </p:cBhvr>
                                      <p:to>
                                        <p:strVal val="visible"/>
                                      </p:to>
                                    </p:set>
                                  </p:childTnLst>
                                </p:cTn>
                              </p:par>
                              <p:par>
                                <p:cTn id="48" presetID="1" presetClass="entr" presetSubtype="0" fill="hold" grpId="0" nodeType="withEffect">
                                  <p:stCondLst>
                                    <p:cond delay="3000"/>
                                  </p:stCondLst>
                                  <p:childTnLst>
                                    <p:set>
                                      <p:cBhvr>
                                        <p:cTn id="49" dur="1" fill="hold">
                                          <p:stCondLst>
                                            <p:cond delay="0"/>
                                          </p:stCondLst>
                                        </p:cTn>
                                        <p:tgtEl>
                                          <p:spTgt spid="13"/>
                                        </p:tgtEl>
                                        <p:attrNameLst>
                                          <p:attrName>style.visibility</p:attrName>
                                        </p:attrNameLst>
                                      </p:cBhvr>
                                      <p:to>
                                        <p:strVal val="visible"/>
                                      </p:to>
                                    </p:se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2600"/>
                                        <p:tgtEl>
                                          <p:spTgt spid="34"/>
                                        </p:tgtEl>
                                      </p:cBhvr>
                                    </p:animEffect>
                                  </p:childTnLst>
                                </p:cTn>
                              </p:par>
                              <p:par>
                                <p:cTn id="59" presetID="1" presetClass="entr" presetSubtype="0" fill="hold" grpId="0" nodeType="withEffect">
                                  <p:stCondLst>
                                    <p:cond delay="25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100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150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2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2600"/>
                            </p:stCondLst>
                            <p:childTnLst>
                              <p:par>
                                <p:cTn id="68" presetID="10" presetClass="entr" presetSubtype="0" fill="hold" grpId="0" nodeType="afterEffect">
                                  <p:stCondLst>
                                    <p:cond delay="25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left)">
                                      <p:cBhvr>
                                        <p:cTn id="75" dur="2500"/>
                                        <p:tgtEl>
                                          <p:spTgt spid="8"/>
                                        </p:tgtEl>
                                      </p:cBhvr>
                                    </p:animEffect>
                                  </p:childTnLst>
                                </p:cTn>
                              </p:par>
                              <p:par>
                                <p:cTn id="76" presetID="1" presetClass="entr" presetSubtype="0" fill="hold" grpId="0" nodeType="withEffect">
                                  <p:stCondLst>
                                    <p:cond delay="600"/>
                                  </p:stCondLst>
                                  <p:childTnLst>
                                    <p:set>
                                      <p:cBhvr>
                                        <p:cTn id="77" dur="1" fill="hold">
                                          <p:stCondLst>
                                            <p:cond delay="0"/>
                                          </p:stCondLst>
                                        </p:cTn>
                                        <p:tgtEl>
                                          <p:spTgt spid="14"/>
                                        </p:tgtEl>
                                        <p:attrNameLst>
                                          <p:attrName>style.visibility</p:attrName>
                                        </p:attrNameLst>
                                      </p:cBhvr>
                                      <p:to>
                                        <p:strVal val="visible"/>
                                      </p:to>
                                    </p:set>
                                  </p:childTnLst>
                                </p:cTn>
                              </p:par>
                              <p:par>
                                <p:cTn id="78" presetID="1" presetClass="entr" presetSubtype="0" fill="hold" grpId="0" nodeType="withEffect">
                                  <p:stCondLst>
                                    <p:cond delay="1800"/>
                                  </p:stCondLst>
                                  <p:childTnLst>
                                    <p:set>
                                      <p:cBhvr>
                                        <p:cTn id="79" dur="1" fill="hold">
                                          <p:stCondLst>
                                            <p:cond delay="0"/>
                                          </p:stCondLst>
                                        </p:cTn>
                                        <p:tgtEl>
                                          <p:spTgt spid="15"/>
                                        </p:tgtEl>
                                        <p:attrNameLst>
                                          <p:attrName>style.visibility</p:attrName>
                                        </p:attrNameLst>
                                      </p:cBhvr>
                                      <p:to>
                                        <p:strVal val="visible"/>
                                      </p:to>
                                    </p:set>
                                  </p:childTnLst>
                                </p:cTn>
                              </p:par>
                              <p:par>
                                <p:cTn id="80" presetID="1" presetClass="entr" presetSubtype="0" fill="hold" grpId="0" nodeType="withEffect">
                                  <p:stCondLst>
                                    <p:cond delay="2500"/>
                                  </p:stCondLst>
                                  <p:childTnLst>
                                    <p:set>
                                      <p:cBhvr>
                                        <p:cTn id="81" dur="1" fill="hold">
                                          <p:stCondLst>
                                            <p:cond delay="0"/>
                                          </p:stCondLst>
                                        </p:cTn>
                                        <p:tgtEl>
                                          <p:spTgt spid="16"/>
                                        </p:tgtEl>
                                        <p:attrNameLst>
                                          <p:attrName>style.visibility</p:attrName>
                                        </p:attrNameLst>
                                      </p:cBhvr>
                                      <p:to>
                                        <p:strVal val="visible"/>
                                      </p:to>
                                    </p:set>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wipe(left)">
                                      <p:cBhvr>
                                        <p:cTn id="90" dur="2000"/>
                                        <p:tgtEl>
                                          <p:spTgt spid="10"/>
                                        </p:tgtEl>
                                      </p:cBhvr>
                                    </p:animEffect>
                                  </p:childTnLst>
                                </p:cTn>
                              </p:par>
                              <p:par>
                                <p:cTn id="91" presetID="1" presetClass="entr" presetSubtype="0" fill="hold" grpId="0" nodeType="withEffect">
                                  <p:stCondLst>
                                    <p:cond delay="800"/>
                                  </p:stCondLst>
                                  <p:childTnLst>
                                    <p:set>
                                      <p:cBhvr>
                                        <p:cTn id="92" dur="1" fill="hold">
                                          <p:stCondLst>
                                            <p:cond delay="0"/>
                                          </p:stCondLst>
                                        </p:cTn>
                                        <p:tgtEl>
                                          <p:spTgt spid="21"/>
                                        </p:tgtEl>
                                        <p:attrNameLst>
                                          <p:attrName>style.visibility</p:attrName>
                                        </p:attrNameLst>
                                      </p:cBhvr>
                                      <p:to>
                                        <p:strVal val="visible"/>
                                      </p:to>
                                    </p:set>
                                  </p:childTnLst>
                                </p:cTn>
                              </p:par>
                              <p:par>
                                <p:cTn id="93" presetID="1" presetClass="entr" presetSubtype="0" fill="hold" grpId="0" nodeType="withEffect">
                                  <p:stCondLst>
                                    <p:cond delay="1200"/>
                                  </p:stCondLst>
                                  <p:childTnLst>
                                    <p:set>
                                      <p:cBhvr>
                                        <p:cTn id="94" dur="1" fill="hold">
                                          <p:stCondLst>
                                            <p:cond delay="0"/>
                                          </p:stCondLst>
                                        </p:cTn>
                                        <p:tgtEl>
                                          <p:spTgt spid="22"/>
                                        </p:tgtEl>
                                        <p:attrNameLst>
                                          <p:attrName>style.visibility</p:attrName>
                                        </p:attrNameLst>
                                      </p:cBhvr>
                                      <p:to>
                                        <p:strVal val="visible"/>
                                      </p:to>
                                    </p:set>
                                  </p:childTnLst>
                                </p:cTn>
                              </p:par>
                              <p:par>
                                <p:cTn id="95" presetID="1" presetClass="entr" presetSubtype="0" fill="hold" grpId="0" nodeType="withEffect">
                                  <p:stCondLst>
                                    <p:cond delay="2000"/>
                                  </p:stCondLst>
                                  <p:childTnLst>
                                    <p:set>
                                      <p:cBhvr>
                                        <p:cTn id="96" dur="1" fill="hold">
                                          <p:stCondLst>
                                            <p:cond delay="0"/>
                                          </p:stCondLst>
                                        </p:cTn>
                                        <p:tgtEl>
                                          <p:spTgt spid="23"/>
                                        </p:tgtEl>
                                        <p:attrNameLst>
                                          <p:attrName>style.visibility</p:attrName>
                                        </p:attrNameLst>
                                      </p:cBhvr>
                                      <p:to>
                                        <p:strVal val="visible"/>
                                      </p:to>
                                    </p:set>
                                  </p:childTnLst>
                                </p:cTn>
                              </p:par>
                              <p:par>
                                <p:cTn id="97" presetID="1" presetClass="entr" presetSubtype="0" fill="hold" grpId="0" nodeType="withEffect">
                                  <p:stCondLst>
                                    <p:cond delay="2500"/>
                                  </p:stCondLst>
                                  <p:childTnLst>
                                    <p:set>
                                      <p:cBhvr>
                                        <p:cTn id="98" dur="1" fill="hold">
                                          <p:stCondLst>
                                            <p:cond delay="0"/>
                                          </p:stCondLst>
                                        </p:cTn>
                                        <p:tgtEl>
                                          <p:spTgt spid="24"/>
                                        </p:tgtEl>
                                        <p:attrNameLst>
                                          <p:attrName>style.visibility</p:attrName>
                                        </p:attrNameLst>
                                      </p:cBhvr>
                                      <p:to>
                                        <p:strVal val="visible"/>
                                      </p:to>
                                    </p:se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 grpId="0" build="p"/>
      <p:bldP spid="5" grpId="0" build="p"/>
      <p:bldP spid="6" grpId="0"/>
      <p:bldP spid="11" grpId="0" animBg="1"/>
      <p:bldP spid="12" grpId="0" animBg="1"/>
      <p:bldP spid="13" grpId="0" animBg="1"/>
      <p:bldP spid="14" grpId="0" animBg="1"/>
      <p:bldP spid="15" grpId="0" animBg="1"/>
      <p:bldP spid="16" grpId="0" animBg="1"/>
      <p:bldP spid="21" grpId="0" animBg="1"/>
      <p:bldP spid="22" grpId="0" animBg="1"/>
      <p:bldP spid="23" grpId="0" animBg="1"/>
      <p:bldP spid="24" grpId="0" animBg="1"/>
      <p:bldP spid="29" grpId="0" animBg="1"/>
      <p:bldP spid="30" grpId="0" animBg="1"/>
      <p:bldP spid="31" grpId="0" animBg="1"/>
      <p:bldP spid="33" grpId="0" animBg="1"/>
      <p:bldP spid="35" grpId="0"/>
      <p:bldP spid="36" grpId="0"/>
      <p:bldP spid="37" grpId="0"/>
      <p:bldP spid="38" grpId="0"/>
      <p:bldP spid="39" grpId="0" animBg="1"/>
      <p:bldP spid="40" grpId="0" animBg="1"/>
      <p:bldP spid="41" grpId="0" animBg="1"/>
      <p:bldP spid="4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exactly is Rx?</a:t>
            </a:r>
          </a:p>
        </p:txBody>
      </p:sp>
      <p:sp>
        <p:nvSpPr>
          <p:cNvPr id="4" name="Content Placeholder 3"/>
          <p:cNvSpPr>
            <a:spLocks noGrp="1"/>
          </p:cNvSpPr>
          <p:nvPr>
            <p:ph idx="1"/>
          </p:nvPr>
        </p:nvSpPr>
        <p:spPr/>
        <p:txBody>
          <a:bodyPr/>
          <a:lstStyle/>
          <a:p>
            <a:r>
              <a:rPr lang="en-US" dirty="0" smtClean="0">
                <a:solidFill>
                  <a:schemeClr val="bg1">
                    <a:lumMod val="75000"/>
                  </a:schemeClr>
                </a:solidFill>
              </a:rPr>
              <a:t>Language neutral model with 3 concepts:</a:t>
            </a:r>
          </a:p>
          <a:p>
            <a:endParaRPr lang="en-US" sz="1400" dirty="0" smtClean="0">
              <a:solidFill>
                <a:schemeClr val="bg1">
                  <a:lumMod val="75000"/>
                </a:schemeClr>
              </a:solidFill>
            </a:endParaRPr>
          </a:p>
          <a:p>
            <a:pPr marL="514350" indent="-514350">
              <a:buFont typeface="+mj-lt"/>
              <a:buAutoNum type="arabicPeriod"/>
            </a:pPr>
            <a:r>
              <a:rPr lang="en-US" dirty="0" smtClean="0">
                <a:solidFill>
                  <a:schemeClr val="bg1">
                    <a:lumMod val="75000"/>
                  </a:schemeClr>
                </a:solidFill>
              </a:rPr>
              <a:t>Observer/Observable</a:t>
            </a:r>
          </a:p>
          <a:p>
            <a:pPr marL="514350" indent="-514350">
              <a:buFont typeface="+mj-lt"/>
              <a:buAutoNum type="arabicPeriod"/>
            </a:pPr>
            <a:r>
              <a:rPr lang="en-US" dirty="0" smtClean="0"/>
              <a:t>Query operations (map/filter/reduce)</a:t>
            </a:r>
          </a:p>
          <a:p>
            <a:pPr marL="514350" indent="-514350">
              <a:buFont typeface="+mj-lt"/>
              <a:buAutoNum type="arabicPeriod"/>
            </a:pPr>
            <a:r>
              <a:rPr lang="en-US" dirty="0" smtClean="0">
                <a:solidFill>
                  <a:schemeClr val="bg1">
                    <a:lumMod val="75000"/>
                  </a:schemeClr>
                </a:solidFill>
              </a:rPr>
              <a:t>How/Where/When</a:t>
            </a:r>
          </a:p>
          <a:p>
            <a:pPr marL="1257300" lvl="1" indent="-514350"/>
            <a:r>
              <a:rPr lang="en-US" dirty="0" smtClean="0">
                <a:solidFill>
                  <a:schemeClr val="bg1">
                    <a:lumMod val="75000"/>
                  </a:schemeClr>
                </a:solidFill>
              </a:rPr>
              <a:t>Schedulers: a set of types to parameterize concurrency</a:t>
            </a:r>
            <a:endParaRPr lang="en-US" dirty="0">
              <a:solidFill>
                <a:schemeClr val="bg1">
                  <a:lumMod val="75000"/>
                </a:schemeClr>
              </a:solidFill>
            </a:endParaRPr>
          </a:p>
        </p:txBody>
      </p:sp>
    </p:spTree>
    <p:extLst>
      <p:ext uri="{BB962C8B-B14F-4D97-AF65-F5344CB8AC3E}">
        <p14:creationId xmlns:p14="http://schemas.microsoft.com/office/powerpoint/2010/main" val="240060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 Querying UI Events</a:t>
            </a:r>
            <a:endParaRPr lang="en-US" dirty="0"/>
          </a:p>
        </p:txBody>
      </p:sp>
      <p:sp>
        <p:nvSpPr>
          <p:cNvPr id="9"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0" name="Line Callout 1 9"/>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1" name="Oval 10"/>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Tree>
    <p:extLst>
      <p:ext uri="{BB962C8B-B14F-4D97-AF65-F5344CB8AC3E}">
        <p14:creationId xmlns:p14="http://schemas.microsoft.com/office/powerpoint/2010/main" val="291599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Observables - Querying UI Events</a:t>
            </a:r>
          </a:p>
        </p:txBody>
      </p:sp>
      <p:sp>
        <p:nvSpPr>
          <p:cNvPr id="11" name="Text Placeholder 4"/>
          <p:cNvSpPr txBox="1">
            <a:spLocks/>
          </p:cNvSpPr>
          <p:nvPr/>
        </p:nvSpPr>
        <p:spPr>
          <a:xfrm>
            <a:off x="431370" y="1037738"/>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15" name="Picture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6" name="Line Callout 1 15"/>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7" name="Oval 16"/>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
        <p:nvSpPr>
          <p:cNvPr id="18" name="Line Callout 1 17"/>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22" name="Oval 21"/>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Tree>
    <p:extLst>
      <p:ext uri="{BB962C8B-B14F-4D97-AF65-F5344CB8AC3E}">
        <p14:creationId xmlns:p14="http://schemas.microsoft.com/office/powerpoint/2010/main" val="319957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Observables - Querying UI Events</a:t>
            </a:r>
          </a:p>
        </p:txBody>
      </p:sp>
      <p:sp>
        <p:nvSpPr>
          <p:cNvPr id="24"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takeUntil</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mouseup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sp>
        <p:nvSpPr>
          <p:cNvPr id="29" name="Line Callout 1 28"/>
          <p:cNvSpPr/>
          <p:nvPr/>
        </p:nvSpPr>
        <p:spPr bwMode="auto">
          <a:xfrm>
            <a:off x="6273615" y="5788312"/>
            <a:ext cx="2972565" cy="705250"/>
          </a:xfrm>
          <a:prstGeom prst="borderCallout1">
            <a:avLst>
              <a:gd name="adj1" fmla="val 41903"/>
              <a:gd name="adj2" fmla="val 90"/>
              <a:gd name="adj3" fmla="val 22975"/>
              <a:gd name="adj4" fmla="val -36868"/>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lt1"/>
                </a:solidFill>
              </a:rPr>
              <a:t>until mouse </a:t>
            </a:r>
            <a:r>
              <a:rPr lang="en-US" sz="2000" dirty="0">
                <a:solidFill>
                  <a:schemeClr val="lt1"/>
                </a:solidFill>
              </a:rPr>
              <a:t>up</a:t>
            </a:r>
          </a:p>
        </p:txBody>
      </p:sp>
      <p:sp>
        <p:nvSpPr>
          <p:cNvPr id="30" name="Oval 29"/>
          <p:cNvSpPr/>
          <p:nvPr/>
        </p:nvSpPr>
        <p:spPr bwMode="auto">
          <a:xfrm>
            <a:off x="8590962" y="5545446"/>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3</a:t>
            </a:r>
          </a:p>
        </p:txBody>
      </p:sp>
      <p:sp>
        <p:nvSpPr>
          <p:cNvPr id="32" name="Line Callout 1 31"/>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33" name="Oval 32"/>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
        <p:nvSpPr>
          <p:cNvPr id="35" name="Line Callout 1 34"/>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36" name="Oval 35"/>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pic>
        <p:nvPicPr>
          <p:cNvPr id="13" name="Picture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Tree>
    <p:extLst>
      <p:ext uri="{BB962C8B-B14F-4D97-AF65-F5344CB8AC3E}">
        <p14:creationId xmlns:p14="http://schemas.microsoft.com/office/powerpoint/2010/main" val="404223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9619" y="176261"/>
            <a:ext cx="8284190" cy="6627352"/>
          </a:xfrm>
        </p:spPr>
      </p:pic>
    </p:spTree>
    <p:extLst>
      <p:ext uri="{BB962C8B-B14F-4D97-AF65-F5344CB8AC3E}">
        <p14:creationId xmlns:p14="http://schemas.microsoft.com/office/powerpoint/2010/main" val="420176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33600" y="1625462"/>
            <a:ext cx="8610600" cy="4699139"/>
          </a:xfrm>
          <a:prstGeom prst="rect">
            <a:avLst/>
          </a:prstGeom>
        </p:spPr>
      </p:pic>
      <p:sp>
        <p:nvSpPr>
          <p:cNvPr id="26" name="Title 1"/>
          <p:cNvSpPr>
            <a:spLocks noGrp="1"/>
          </p:cNvSpPr>
          <p:nvPr>
            <p:ph type="title"/>
          </p:nvPr>
        </p:nvSpPr>
        <p:spPr/>
        <p:txBody>
          <a:bodyPr/>
          <a:lstStyle/>
          <a:p>
            <a:r>
              <a:rPr lang="en-US" dirty="0" smtClean="0">
                <a:solidFill>
                  <a:schemeClr val="bg1"/>
                </a:solidFill>
              </a:rPr>
              <a:t>Your Netflix Video </a:t>
            </a:r>
            <a:r>
              <a:rPr lang="en-US" dirty="0">
                <a:solidFill>
                  <a:schemeClr val="bg1"/>
                </a:solidFill>
              </a:rPr>
              <a:t>Lists</a:t>
            </a:r>
            <a:r>
              <a:rPr lang="en-US" dirty="0"/>
              <a:t/>
            </a:r>
            <a:br>
              <a:rPr lang="en-US" dirty="0"/>
            </a:br>
            <a:r>
              <a:rPr lang="en-US" sz="2400" dirty="0">
                <a:solidFill>
                  <a:schemeClr val="accent1"/>
                </a:solidFill>
              </a:rPr>
              <a:t>Netflix Row Update Polling</a:t>
            </a:r>
          </a:p>
        </p:txBody>
      </p:sp>
      <p:sp>
        <p:nvSpPr>
          <p:cNvPr id="27" name="Title 1"/>
          <p:cNvSpPr txBox="1">
            <a:spLocks/>
          </p:cNvSpPr>
          <p:nvPr/>
        </p:nvSpPr>
        <p:spPr>
          <a:xfrm>
            <a:off x="431370" y="519960"/>
            <a:ext cx="10922429" cy="778098"/>
          </a:xfrm>
          <a:prstGeom prst="rect">
            <a:avLst/>
          </a:prstGeom>
        </p:spPr>
        <p:txBody>
          <a:bodyPr/>
          <a:lst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a:lstStyle>
          <a:p>
            <a:endParaRPr lang="en-US" dirty="0">
              <a:solidFill>
                <a:schemeClr val="tx1"/>
              </a:solidFill>
            </a:endParaRPr>
          </a:p>
        </p:txBody>
      </p:sp>
    </p:spTree>
    <p:extLst>
      <p:ext uri="{BB962C8B-B14F-4D97-AF65-F5344CB8AC3E}">
        <p14:creationId xmlns:p14="http://schemas.microsoft.com/office/powerpoint/2010/main" val="25415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
        <p:nvSpPr>
          <p:cNvPr id="6" name="Title 5"/>
          <p:cNvSpPr>
            <a:spLocks noGrp="1"/>
          </p:cNvSpPr>
          <p:nvPr>
            <p:ph type="title"/>
          </p:nvPr>
        </p:nvSpPr>
        <p:spPr>
          <a:xfrm>
            <a:off x="4049486" y="2286000"/>
            <a:ext cx="8142514" cy="1143000"/>
          </a:xfrm>
        </p:spPr>
        <p:txBody>
          <a:bodyPr/>
          <a:lstStyle/>
          <a:p>
            <a:pPr algn="l"/>
            <a:r>
              <a:rPr lang="en-US" smtClean="0">
                <a:solidFill>
                  <a:schemeClr val="bg1"/>
                </a:solidFill>
              </a:rPr>
              <a:t>Principal SDE</a:t>
            </a:r>
            <a:r>
              <a:rPr lang="en-US" dirty="0" smtClean="0">
                <a:solidFill>
                  <a:schemeClr val="bg1"/>
                </a:solidFill>
              </a:rPr>
              <a:t/>
            </a:r>
            <a:br>
              <a:rPr lang="en-US" dirty="0" smtClean="0">
                <a:solidFill>
                  <a:schemeClr val="bg1"/>
                </a:solidFill>
              </a:rPr>
            </a:br>
            <a:r>
              <a:rPr lang="en-US" dirty="0" smtClean="0">
                <a:solidFill>
                  <a:schemeClr val="bg1"/>
                </a:solidFill>
              </a:rPr>
              <a:t>Open </a:t>
            </a:r>
            <a:r>
              <a:rPr lang="en-US" dirty="0" err="1" smtClean="0">
                <a:solidFill>
                  <a:schemeClr val="bg1"/>
                </a:solidFill>
              </a:rPr>
              <a:t>Sourcerer</a:t>
            </a:r>
            <a:r>
              <a:rPr lang="en-US" dirty="0" smtClean="0">
                <a:solidFill>
                  <a:schemeClr val="bg1"/>
                </a:solidFill>
              </a:rPr>
              <a:t/>
            </a:r>
            <a:br>
              <a:rPr lang="en-US" dirty="0" smtClean="0">
                <a:solidFill>
                  <a:schemeClr val="bg1"/>
                </a:solidFill>
              </a:rPr>
            </a:br>
            <a:r>
              <a:rPr lang="en-US" dirty="0" smtClean="0">
                <a:solidFill>
                  <a:schemeClr val="bg1"/>
                </a:solidFill>
              </a:rPr>
              <a:t>@</a:t>
            </a:r>
            <a:r>
              <a:rPr lang="en-US" dirty="0" err="1" smtClean="0">
                <a:solidFill>
                  <a:schemeClr val="bg1"/>
                </a:solidFill>
              </a:rPr>
              <a:t>mattpodwysocki</a:t>
            </a:r>
            <a:r>
              <a:rPr lang="en-US" dirty="0" smtClean="0">
                <a:solidFill>
                  <a:schemeClr val="bg1"/>
                </a:solidFill>
              </a:rPr>
              <a:t/>
            </a:r>
            <a:br>
              <a:rPr lang="en-US" dirty="0" smtClean="0">
                <a:solidFill>
                  <a:schemeClr val="bg1"/>
                </a:solidFill>
              </a:rPr>
            </a:br>
            <a:r>
              <a:rPr lang="en-US" u="sng" dirty="0" smtClean="0">
                <a:solidFill>
                  <a:schemeClr val="bg1"/>
                </a:solidFill>
              </a:rPr>
              <a:t>github.com/</a:t>
            </a:r>
            <a:r>
              <a:rPr lang="en-US" u="sng" dirty="0" err="1" smtClean="0">
                <a:solidFill>
                  <a:schemeClr val="bg1"/>
                </a:solidFill>
              </a:rPr>
              <a:t>mattpodwysocki</a:t>
            </a:r>
            <a:endParaRPr lang="en-US" u="sng" dirty="0">
              <a:solidFill>
                <a:schemeClr val="bg1"/>
              </a:solidFill>
            </a:endParaRPr>
          </a:p>
        </p:txBody>
      </p:sp>
    </p:spTree>
    <p:extLst>
      <p:ext uri="{BB962C8B-B14F-4D97-AF65-F5344CB8AC3E}">
        <p14:creationId xmlns:p14="http://schemas.microsoft.com/office/powerpoint/2010/main" val="3073279143"/>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1370" y="519960"/>
            <a:ext cx="10922429" cy="778098"/>
          </a:xfrm>
        </p:spPr>
        <p:txBody>
          <a:bodyPr/>
          <a:lstStyle/>
          <a:p>
            <a:r>
              <a:rPr lang="en-US" dirty="0" smtClean="0"/>
              <a:t>Client: Polling for Row Updates</a:t>
            </a:r>
            <a:br>
              <a:rPr lang="en-US" dirty="0" smtClean="0"/>
            </a:br>
            <a:endParaRPr lang="en-US" dirty="0"/>
          </a:p>
        </p:txBody>
      </p:sp>
      <p:sp>
        <p:nvSpPr>
          <p:cNvPr id="3" name="Content Placeholder 2"/>
          <p:cNvSpPr>
            <a:spLocks noGrp="1"/>
          </p:cNvSpPr>
          <p:nvPr>
            <p:ph idx="1"/>
          </p:nvPr>
        </p:nvSpPr>
        <p:spPr>
          <a:xfrm>
            <a:off x="431371" y="1324708"/>
            <a:ext cx="11760629" cy="4852255"/>
          </a:xfrm>
        </p:spPr>
        <p:txBody>
          <a:bodyPr>
            <a:noAutofit/>
          </a:bodyPr>
          <a:lstStyle/>
          <a:p>
            <a:pPr marL="0" indent="0">
              <a:buNone/>
            </a:pP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getRowUpdates</a:t>
            </a:r>
            <a:r>
              <a:rPr lang="en-US" sz="1800" b="1" dirty="0" smtClean="0">
                <a:solidFill>
                  <a:schemeClr val="tx1"/>
                </a:solidFill>
                <a:latin typeface="Consolas" panose="020B0609020204030204" pitchFamily="49" charset="0"/>
                <a:cs typeface="Consolas" panose="020B0609020204030204" pitchFamily="49" charset="0"/>
              </a:rPr>
              <a:t>(row) {</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scrolls = </a:t>
            </a:r>
            <a:r>
              <a:rPr lang="en-US" sz="1800" b="1" dirty="0" err="1" smtClean="0">
                <a:solidFill>
                  <a:schemeClr val="tx1"/>
                </a:solidFill>
                <a:latin typeface="Consolas" panose="020B0609020204030204" pitchFamily="49" charset="0"/>
                <a:cs typeface="Consolas" panose="020B0609020204030204" pitchFamily="49" charset="0"/>
              </a:rPr>
              <a:t>Rx.Observable.fromEvent</a:t>
            </a:r>
            <a:r>
              <a:rPr lang="en-US" sz="1800" b="1" dirty="0" smtClean="0">
                <a:solidFill>
                  <a:schemeClr val="tx1"/>
                </a:solidFill>
                <a:latin typeface="Consolas" panose="020B0609020204030204" pitchFamily="49" charset="0"/>
                <a:cs typeface="Consolas" panose="020B0609020204030204" pitchFamily="49" charset="0"/>
              </a:rPr>
              <a:t>(document, </a:t>
            </a:r>
            <a:r>
              <a:rPr lang="en-US" sz="1800" b="1" dirty="0" smtClean="0">
                <a:solidFill>
                  <a:srgbClr val="C00000"/>
                </a:solidFill>
                <a:latin typeface="Consolas" panose="020B0609020204030204" pitchFamily="49" charset="0"/>
                <a:cs typeface="Consolas" panose="020B0609020204030204" pitchFamily="49" charset="0"/>
              </a:rPr>
              <a:t>"scroll</a:t>
            </a:r>
            <a:r>
              <a:rPr lang="en-US" sz="1800" b="1" dirty="0" smtClean="0">
                <a:solidFill>
                  <a:srgbClr val="C00000"/>
                </a:solidFill>
              </a:rPr>
              <a: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rowVisibilities</a:t>
            </a:r>
            <a:r>
              <a:rPr lang="en-US" sz="1800" b="1" dirty="0" smtClean="0">
                <a:solidFill>
                  <a:schemeClr val="tx1"/>
                </a:solidFill>
                <a:latin typeface="Consolas" panose="020B0609020204030204" pitchFamily="49" charset="0"/>
                <a:cs typeface="Consolas" panose="020B0609020204030204" pitchFamily="49" charset="0"/>
              </a:rPr>
              <a:t> =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scrolls.throttle</a:t>
            </a:r>
            <a:r>
              <a:rPr lang="en-US" sz="1800" b="1" dirty="0" smtClean="0">
                <a:solidFill>
                  <a:schemeClr val="tx1"/>
                </a:solidFill>
                <a:latin typeface="Consolas" panose="020B0609020204030204" pitchFamily="49" charset="0"/>
                <a:cs typeface="Consolas" panose="020B0609020204030204" pitchFamily="49" charset="0"/>
              </a:rPr>
              <a:t>(50)</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.map(</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scrollEvent</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row.isVisible</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err="1" smtClean="0">
                <a:solidFill>
                  <a:schemeClr val="tx1"/>
                </a:solidFill>
                <a:latin typeface="Consolas" panose="020B0609020204030204" pitchFamily="49" charset="0"/>
                <a:cs typeface="Consolas" panose="020B0609020204030204" pitchFamily="49" charset="0"/>
              </a:rPr>
              <a:t>scrollEvent.offset</a:t>
            </a:r>
            <a:r>
              <a:rPr lang="en-US" sz="1800" b="1" dirty="0" smtClean="0">
                <a:solidFill>
                  <a:schemeClr val="tx1"/>
                </a:solidFill>
                <a:latin typeface="Consolas" panose="020B0609020204030204" pitchFamily="49" charset="0"/>
                <a:cs typeface="Consolas" panose="020B0609020204030204" pitchFamily="49" charset="0"/>
              </a:rPr>
              <a:t>);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distinctUntilChanged</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.publish().</a:t>
            </a:r>
            <a:r>
              <a:rPr lang="en-US" sz="1800" b="1" dirty="0" err="1" smtClean="0">
                <a:solidFill>
                  <a:schemeClr val="tx1"/>
                </a:solidFill>
                <a:latin typeface="Consolas" panose="020B0609020204030204" pitchFamily="49" charset="0"/>
                <a:cs typeface="Consolas" panose="020B0609020204030204" pitchFamily="49" charset="0"/>
              </a:rPr>
              <a:t>refCount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rowShows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rowHides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endParaRPr lang="en-US" sz="1800" b="1" dirty="0">
              <a:solidFill>
                <a:schemeClr val="tx1"/>
              </a:solidFill>
              <a:latin typeface="Consolas" panose="020B0609020204030204" pitchFamily="49" charset="0"/>
              <a:cs typeface="Consolas" panose="020B0609020204030204" pitchFamily="49" charset="0"/>
            </a:endParaRPr>
          </a:p>
          <a:p>
            <a:r>
              <a:rPr lang="en-US" sz="1800" b="1" dirty="0" smtClean="0">
                <a:solidFill>
                  <a:schemeClr val="tx1"/>
                </a:solidFill>
              </a:rPr>
              <a:t>    </a:t>
            </a:r>
            <a:r>
              <a:rPr lang="en-US" sz="1800" b="1" dirty="0" smtClean="0">
                <a:solidFill>
                  <a:srgbClr val="0070C0"/>
                </a:solidFill>
              </a:rPr>
              <a:t>return</a:t>
            </a:r>
            <a:r>
              <a:rPr lang="en-US" sz="1800" b="1" dirty="0" smtClean="0">
                <a:solidFill>
                  <a:schemeClr val="tx1"/>
                </a:solidFill>
              </a:rPr>
              <a:t> </a:t>
            </a:r>
            <a:r>
              <a:rPr lang="en-US" sz="1800" b="1" dirty="0" err="1">
                <a:solidFill>
                  <a:schemeClr val="tx1"/>
                </a:solidFill>
              </a:rPr>
              <a:t>rowShows</a:t>
            </a:r>
            <a:endParaRPr lang="en-US" sz="1800" b="1" dirty="0">
              <a:solidFill>
                <a:schemeClr val="tx1"/>
              </a:solidFill>
            </a:endParaRP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err="1">
                <a:solidFill>
                  <a:schemeClr val="tx1"/>
                </a:solidFill>
              </a:rPr>
              <a:t>Rx.Observable.interval</a:t>
            </a:r>
            <a:r>
              <a:rPr lang="en-US" sz="1800" b="1" dirty="0">
                <a:solidFill>
                  <a:schemeClr val="tx1"/>
                </a:solidFill>
              </a:rPr>
              <a:t>(10))</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a:solidFill>
                  <a:srgbClr val="0070C0"/>
                </a:solidFill>
              </a:rPr>
              <a:t>function</a:t>
            </a:r>
            <a:r>
              <a:rPr lang="en-US" sz="1800" b="1" dirty="0">
                <a:solidFill>
                  <a:schemeClr val="tx1"/>
                </a:solidFill>
              </a:rPr>
              <a:t> () { </a:t>
            </a:r>
            <a:r>
              <a:rPr lang="en-US" sz="1800" b="1" dirty="0">
                <a:solidFill>
                  <a:srgbClr val="0070C0"/>
                </a:solidFill>
              </a:rPr>
              <a:t>return</a:t>
            </a:r>
            <a:r>
              <a:rPr lang="en-US" sz="1800" b="1" dirty="0">
                <a:solidFill>
                  <a:schemeClr val="tx1"/>
                </a:solidFill>
              </a:rPr>
              <a:t> </a:t>
            </a:r>
            <a:r>
              <a:rPr lang="en-US" sz="1800" b="1" dirty="0" err="1">
                <a:solidFill>
                  <a:schemeClr val="tx1"/>
                </a:solidFill>
              </a:rPr>
              <a:t>row.getRowData</a:t>
            </a:r>
            <a:r>
              <a:rPr lang="en-US" sz="1800" b="1" dirty="0">
                <a:solidFill>
                  <a:schemeClr val="tx1"/>
                </a:solidFill>
              </a:rPr>
              <a:t>().</a:t>
            </a:r>
            <a:r>
              <a:rPr lang="en-US" sz="1800" b="1" dirty="0" err="1">
                <a:solidFill>
                  <a:schemeClr val="tx1"/>
                </a:solidFill>
              </a:rPr>
              <a:t>takeUntil</a:t>
            </a:r>
            <a:r>
              <a:rPr lang="en-US" sz="1800" b="1" dirty="0">
                <a:solidFill>
                  <a:schemeClr val="tx1"/>
                </a:solidFill>
              </a:rPr>
              <a:t>(</a:t>
            </a:r>
            <a:r>
              <a:rPr lang="en-US" sz="1800" b="1" dirty="0" err="1">
                <a:solidFill>
                  <a:schemeClr val="tx1"/>
                </a:solidFill>
              </a:rPr>
              <a:t>rowHides</a:t>
            </a:r>
            <a:r>
              <a:rPr lang="en-US" sz="1800" b="1" dirty="0">
                <a:solidFill>
                  <a:schemeClr val="tx1"/>
                </a:solidFill>
              </a:rPr>
              <a:t>); })</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toArray</a:t>
            </a:r>
            <a:r>
              <a:rPr lang="en-US" sz="1800" b="1" dirty="0">
                <a:solidFill>
                  <a:schemeClr val="tx1"/>
                </a:solidFill>
              </a:rPr>
              <a:t>();</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490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Netflix Player</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2819400" y="2438401"/>
            <a:ext cx="6858000" cy="3191045"/>
          </a:xfrm>
          <a:prstGeom prst="rect">
            <a:avLst/>
          </a:prstGeom>
        </p:spPr>
      </p:pic>
    </p:spTree>
    <p:extLst>
      <p:ext uri="{BB962C8B-B14F-4D97-AF65-F5344CB8AC3E}">
        <p14:creationId xmlns:p14="http://schemas.microsoft.com/office/powerpoint/2010/main" val="179714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Player Callback Hell</a:t>
            </a:r>
            <a:endParaRPr lang="en-US" dirty="0">
              <a:solidFill>
                <a:schemeClr val="bg1"/>
              </a:solidFill>
            </a:endParaRPr>
          </a:p>
        </p:txBody>
      </p:sp>
      <p:sp>
        <p:nvSpPr>
          <p:cNvPr id="3" name="Content Placeholder 2"/>
          <p:cNvSpPr>
            <a:spLocks noGrp="1"/>
          </p:cNvSpPr>
          <p:nvPr>
            <p:ph idx="1"/>
          </p:nvPr>
        </p:nvSpPr>
        <p:spPr/>
        <p:txBody>
          <a:bodyPr>
            <a:normAutofit fontScale="40000" lnSpcReduction="20000"/>
          </a:bodyPr>
          <a:lstStyle/>
          <a:p>
            <a:pPr marL="45720" indent="0">
              <a:buNone/>
            </a:pPr>
            <a:r>
              <a:rPr lang="en-US" dirty="0">
                <a:solidFill>
                  <a:schemeClr val="bg1"/>
                </a:solidFill>
                <a:latin typeface="Consolas"/>
                <a:cs typeface="Consolas"/>
              </a:rPr>
              <a:t>f</a:t>
            </a:r>
            <a:r>
              <a:rPr lang="en-US" dirty="0" smtClean="0">
                <a:solidFill>
                  <a:schemeClr val="bg1"/>
                </a:solidFill>
                <a:latin typeface="Consolas"/>
                <a:cs typeface="Consolas"/>
              </a:rPr>
              <a:t>unction play(</a:t>
            </a:r>
            <a:r>
              <a:rPr lang="en-US" dirty="0" err="1" smtClean="0">
                <a:solidFill>
                  <a:schemeClr val="bg1"/>
                </a:solidFill>
                <a:latin typeface="Consolas"/>
                <a:cs typeface="Consolas"/>
              </a:rPr>
              <a:t>movieId</a:t>
            </a:r>
            <a:r>
              <a:rPr lang="en-US" dirty="0" smtClean="0">
                <a:solidFill>
                  <a:schemeClr val="bg1"/>
                </a:solidFill>
                <a:latin typeface="Consolas"/>
                <a:cs typeface="Consolas"/>
              </a:rPr>
              <a:t>, </a:t>
            </a:r>
            <a:r>
              <a:rPr lang="en-US" dirty="0" err="1" smtClean="0">
                <a:solidFill>
                  <a:schemeClr val="bg1"/>
                </a:solidFill>
                <a:latin typeface="Consolas"/>
                <a:cs typeface="Consolas"/>
              </a:rPr>
              <a:t>cancelButton</a:t>
            </a:r>
            <a:r>
              <a:rPr lang="en-US" dirty="0" smtClean="0">
                <a:solidFill>
                  <a:schemeClr val="bg1"/>
                </a:solidFill>
                <a:latin typeface="Consolas"/>
                <a:cs typeface="Consolas"/>
              </a:rPr>
              <a:t>, callback) {</a:t>
            </a:r>
          </a:p>
          <a:p>
            <a:pPr marL="45720" indent="0">
              <a:buNone/>
            </a:pPr>
            <a:r>
              <a:rPr lang="en-US" dirty="0" smtClean="0">
                <a:solidFill>
                  <a:schemeClr val="bg1"/>
                </a:solidFill>
                <a:latin typeface="Consolas"/>
                <a:cs typeface="Consolas"/>
              </a:rPr>
              <a:t>    </a:t>
            </a:r>
            <a:r>
              <a:rPr lang="en-US" dirty="0" err="1" smtClean="0">
                <a:solidFill>
                  <a:schemeClr val="bg1"/>
                </a:solidFill>
                <a:latin typeface="Consolas"/>
                <a:cs typeface="Consolas"/>
              </a:rPr>
              <a:t>var</a:t>
            </a:r>
            <a:r>
              <a:rPr lang="en-US" dirty="0" smtClean="0">
                <a:solidFill>
                  <a:schemeClr val="bg1"/>
                </a:solidFill>
                <a:latin typeface="Consolas"/>
                <a:cs typeface="Consolas"/>
              </a:rPr>
              <a:t> </a:t>
            </a:r>
            <a:r>
              <a:rPr lang="en-US" dirty="0" err="1" smtClean="0">
                <a:solidFill>
                  <a:schemeClr val="bg1"/>
                </a:solidFill>
                <a:latin typeface="Consolas"/>
                <a:cs typeface="Consolas"/>
              </a:rPr>
              <a:t>movieTicket</a:t>
            </a:r>
            <a:r>
              <a:rPr lang="en-US" dirty="0" smtClean="0">
                <a:solidFill>
                  <a:schemeClr val="bg1"/>
                </a:solidFill>
                <a:latin typeface="Consolas"/>
                <a:cs typeface="Consolas"/>
              </a:rPr>
              <a:t>,</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r>
              <a:rPr lang="en-US" dirty="0" err="1" smtClean="0">
                <a:solidFill>
                  <a:schemeClr val="bg1"/>
                </a:solidFill>
                <a:latin typeface="Consolas"/>
                <a:cs typeface="Consolas"/>
              </a:rPr>
              <a:t>playError</a:t>
            </a:r>
            <a:r>
              <a:rPr lang="en-US" dirty="0">
                <a:solidFill>
                  <a:schemeClr val="bg1"/>
                </a:solidFill>
                <a:latin typeface="Consolas"/>
                <a:cs typeface="Consolas"/>
              </a:rPr>
              <a:t>,</a:t>
            </a:r>
            <a:endParaRPr lang="en-US" dirty="0" smtClean="0">
              <a:solidFill>
                <a:schemeClr val="bg1"/>
              </a:solidFill>
              <a:latin typeface="Consolas"/>
              <a:cs typeface="Consolas"/>
            </a:endParaRPr>
          </a:p>
          <a:p>
            <a:pPr marL="45720" indent="0">
              <a:buNone/>
            </a:pPr>
            <a:r>
              <a:rPr lang="en-US" dirty="0" smtClean="0">
                <a:solidFill>
                  <a:schemeClr val="bg1"/>
                </a:solidFill>
                <a:latin typeface="Consolas"/>
                <a:cs typeface="Consolas"/>
              </a:rPr>
              <a:t>        </a:t>
            </a:r>
            <a:r>
              <a:rPr lang="en-US" dirty="0" err="1" smtClean="0">
                <a:solidFill>
                  <a:schemeClr val="bg1"/>
                </a:solidFill>
                <a:latin typeface="Consolas"/>
                <a:cs typeface="Consolas"/>
              </a:rPr>
              <a:t>tryFinish</a:t>
            </a:r>
            <a:r>
              <a:rPr lang="en-US" dirty="0" smtClean="0">
                <a:solidFill>
                  <a:schemeClr val="bg1"/>
                </a:solidFill>
                <a:latin typeface="Consolas"/>
                <a:cs typeface="Consolas"/>
              </a:rPr>
              <a:t> = function() {</a:t>
            </a:r>
          </a:p>
          <a:p>
            <a:pPr marL="45720" indent="0">
              <a:buNone/>
            </a:pPr>
            <a:r>
              <a:rPr lang="en-US" dirty="0" smtClean="0">
                <a:solidFill>
                  <a:schemeClr val="bg1"/>
                </a:solidFill>
                <a:latin typeface="Consolas"/>
                <a:cs typeface="Consolas"/>
              </a:rPr>
              <a:t>            if (</a:t>
            </a:r>
            <a:r>
              <a:rPr lang="en-US" dirty="0" err="1" smtClean="0">
                <a:solidFill>
                  <a:schemeClr val="bg1"/>
                </a:solidFill>
                <a:latin typeface="Consolas"/>
                <a:cs typeface="Consolas"/>
              </a:rPr>
              <a:t>playError</a:t>
            </a:r>
            <a:r>
              <a:rPr lang="en-US" dirty="0" smtClean="0">
                <a:solidFill>
                  <a:schemeClr val="bg1"/>
                </a:solidFill>
                <a:latin typeface="Consolas"/>
                <a:cs typeface="Consolas"/>
              </a:rPr>
              <a:t>) {</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callback(null, </a:t>
            </a:r>
            <a:r>
              <a:rPr lang="en-US" dirty="0" err="1" smtClean="0">
                <a:solidFill>
                  <a:schemeClr val="bg1"/>
                </a:solidFill>
                <a:latin typeface="Consolas"/>
                <a:cs typeface="Consolas"/>
              </a:rPr>
              <a:t>playError</a:t>
            </a:r>
            <a:r>
              <a:rPr lang="en-US" dirty="0" smtClean="0">
                <a:solidFill>
                  <a:schemeClr val="bg1"/>
                </a:solidFill>
                <a:latin typeface="Consolas"/>
                <a:cs typeface="Consolas"/>
              </a:rPr>
              <a:t>);</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else if (</a:t>
            </a:r>
            <a:r>
              <a:rPr lang="en-US" dirty="0" err="1" smtClean="0">
                <a:solidFill>
                  <a:schemeClr val="bg1"/>
                </a:solidFill>
                <a:latin typeface="Consolas"/>
                <a:cs typeface="Consolas"/>
              </a:rPr>
              <a:t>movieTicket</a:t>
            </a:r>
            <a:r>
              <a:rPr lang="en-US" dirty="0" smtClean="0">
                <a:solidFill>
                  <a:schemeClr val="bg1"/>
                </a:solidFill>
                <a:latin typeface="Consolas"/>
                <a:cs typeface="Consolas"/>
              </a:rPr>
              <a:t> &amp;&amp; </a:t>
            </a:r>
            <a:r>
              <a:rPr lang="en-US" dirty="0" err="1" smtClean="0">
                <a:solidFill>
                  <a:schemeClr val="bg1"/>
                </a:solidFill>
                <a:latin typeface="Consolas"/>
                <a:cs typeface="Consolas"/>
              </a:rPr>
              <a:t>player.initialized</a:t>
            </a:r>
            <a:r>
              <a:rPr lang="en-US" dirty="0" smtClean="0">
                <a:solidFill>
                  <a:schemeClr val="bg1"/>
                </a:solidFill>
                <a:latin typeface="Consolas"/>
                <a:cs typeface="Consolas"/>
              </a:rPr>
              <a:t>) {</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callback(null, ticket);</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p>
          <a:p>
            <a:pPr marL="45720" indent="0">
              <a:buNone/>
            </a:pPr>
            <a:r>
              <a:rPr lang="en-US" dirty="0" smtClean="0">
                <a:solidFill>
                  <a:schemeClr val="bg1"/>
                </a:solidFill>
                <a:latin typeface="Consolas"/>
                <a:cs typeface="Consolas"/>
              </a:rPr>
              <a:t>        };</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r>
              <a:rPr lang="en-US" dirty="0" err="1" smtClean="0">
                <a:solidFill>
                  <a:schemeClr val="bg1"/>
                </a:solidFill>
                <a:latin typeface="Consolas"/>
                <a:cs typeface="Consolas"/>
              </a:rPr>
              <a:t>cancelButton.addEventListener</a:t>
            </a:r>
            <a:r>
              <a:rPr lang="en-US" dirty="0" smtClean="0">
                <a:solidFill>
                  <a:schemeClr val="bg1"/>
                </a:solidFill>
                <a:latin typeface="Consolas"/>
                <a:cs typeface="Consolas"/>
              </a:rPr>
              <a:t>(“click”, function() { </a:t>
            </a:r>
            <a:r>
              <a:rPr lang="en-US" dirty="0" err="1" smtClean="0">
                <a:solidFill>
                  <a:schemeClr val="bg1"/>
                </a:solidFill>
                <a:latin typeface="Consolas"/>
                <a:cs typeface="Consolas"/>
              </a:rPr>
              <a:t>playError</a:t>
            </a:r>
            <a:r>
              <a:rPr lang="en-US" dirty="0" smtClean="0">
                <a:solidFill>
                  <a:schemeClr val="bg1"/>
                </a:solidFill>
                <a:latin typeface="Consolas"/>
                <a:cs typeface="Consolas"/>
              </a:rPr>
              <a:t> = “cancel”; });</a:t>
            </a:r>
          </a:p>
          <a:p>
            <a:pPr marL="45720" indent="0">
              <a:buNone/>
            </a:pPr>
            <a:r>
              <a:rPr lang="en-US" dirty="0" smtClean="0">
                <a:solidFill>
                  <a:schemeClr val="bg1"/>
                </a:solidFill>
                <a:latin typeface="Consolas"/>
                <a:cs typeface="Consolas"/>
              </a:rPr>
              <a:t>    if (!</a:t>
            </a:r>
            <a:r>
              <a:rPr lang="en-US" dirty="0" err="1" smtClean="0">
                <a:solidFill>
                  <a:schemeClr val="bg1"/>
                </a:solidFill>
                <a:latin typeface="Consolas"/>
                <a:cs typeface="Consolas"/>
              </a:rPr>
              <a:t>player.initialized</a:t>
            </a:r>
            <a:r>
              <a:rPr lang="en-US" dirty="0" smtClean="0">
                <a:solidFill>
                  <a:schemeClr val="bg1"/>
                </a:solidFill>
                <a:latin typeface="Consolas"/>
                <a:cs typeface="Consolas"/>
              </a:rPr>
              <a:t>) {</a:t>
            </a:r>
          </a:p>
          <a:p>
            <a:pPr marL="45720" indent="0">
              <a:buNone/>
            </a:pPr>
            <a:r>
              <a:rPr lang="en-US" dirty="0" smtClean="0">
                <a:solidFill>
                  <a:schemeClr val="bg1"/>
                </a:solidFill>
                <a:latin typeface="Consolas"/>
                <a:cs typeface="Consolas"/>
              </a:rPr>
              <a:t>        </a:t>
            </a:r>
            <a:r>
              <a:rPr lang="en-US" dirty="0" err="1" smtClean="0">
                <a:solidFill>
                  <a:schemeClr val="bg1"/>
                </a:solidFill>
                <a:latin typeface="Consolas"/>
                <a:cs typeface="Consolas"/>
              </a:rPr>
              <a:t>player.init</a:t>
            </a:r>
            <a:r>
              <a:rPr lang="en-US" dirty="0" smtClean="0">
                <a:solidFill>
                  <a:schemeClr val="bg1"/>
                </a:solidFill>
                <a:latin typeface="Consolas"/>
                <a:cs typeface="Consolas"/>
              </a:rPr>
              <a:t>(function(error) {</a:t>
            </a:r>
          </a:p>
          <a:p>
            <a:pPr marL="45720" indent="0">
              <a:buNone/>
            </a:pPr>
            <a:r>
              <a:rPr lang="en-US" dirty="0" smtClean="0">
                <a:solidFill>
                  <a:schemeClr val="bg1"/>
                </a:solidFill>
                <a:latin typeface="Consolas"/>
                <a:cs typeface="Consolas"/>
              </a:rPr>
              <a:t>            </a:t>
            </a:r>
            <a:r>
              <a:rPr lang="en-US" dirty="0" err="1" smtClean="0">
                <a:solidFill>
                  <a:schemeClr val="bg1"/>
                </a:solidFill>
                <a:latin typeface="Consolas"/>
                <a:cs typeface="Consolas"/>
              </a:rPr>
              <a:t>playError</a:t>
            </a:r>
            <a:r>
              <a:rPr lang="en-US" dirty="0" smtClean="0">
                <a:solidFill>
                  <a:schemeClr val="bg1"/>
                </a:solidFill>
                <a:latin typeface="Consolas"/>
                <a:cs typeface="Consolas"/>
              </a:rPr>
              <a:t> = error;</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r>
              <a:rPr lang="en-US" dirty="0" err="1" smtClean="0">
                <a:solidFill>
                  <a:schemeClr val="bg1"/>
                </a:solidFill>
                <a:latin typeface="Consolas"/>
                <a:cs typeface="Consolas"/>
              </a:rPr>
              <a:t>tryFinish</a:t>
            </a:r>
            <a:r>
              <a:rPr lang="en-US" dirty="0" smtClean="0">
                <a:solidFill>
                  <a:schemeClr val="bg1"/>
                </a:solidFill>
                <a:latin typeface="Consolas"/>
                <a:cs typeface="Consolas"/>
              </a:rPr>
              <a:t>();   </a:t>
            </a:r>
            <a:endParaRPr lang="en-US" dirty="0">
              <a:solidFill>
                <a:schemeClr val="bg1"/>
              </a:solidFill>
              <a:latin typeface="Consolas"/>
              <a:cs typeface="Consolas"/>
            </a:endParaRPr>
          </a:p>
          <a:p>
            <a:pPr marL="45720" indent="0">
              <a:buNone/>
            </a:pPr>
            <a:r>
              <a:rPr lang="en-US" dirty="0" smtClean="0">
                <a:solidFill>
                  <a:schemeClr val="bg1"/>
                </a:solidFill>
                <a:latin typeface="Consolas"/>
                <a:cs typeface="Consolas"/>
              </a:rPr>
              <a:t>        }</a:t>
            </a:r>
          </a:p>
          <a:p>
            <a:pPr marL="45720" indent="0">
              <a:buNone/>
            </a:pPr>
            <a:r>
              <a:rPr lang="en-US" dirty="0" smtClean="0">
                <a:solidFill>
                  <a:schemeClr val="bg1"/>
                </a:solidFill>
                <a:latin typeface="Consolas"/>
                <a:cs typeface="Consolas"/>
              </a:rPr>
              <a:t>    }</a:t>
            </a:r>
          </a:p>
          <a:p>
            <a:pPr marL="45720" indent="0">
              <a:buNone/>
            </a:pPr>
            <a:r>
              <a:rPr lang="en-US" dirty="0" smtClean="0">
                <a:solidFill>
                  <a:schemeClr val="bg1"/>
                </a:solidFill>
                <a:latin typeface="Consolas"/>
                <a:cs typeface="Consolas"/>
              </a:rPr>
              <a:t>    </a:t>
            </a:r>
            <a:r>
              <a:rPr lang="en-US" dirty="0" err="1" smtClean="0">
                <a:solidFill>
                  <a:schemeClr val="bg1"/>
                </a:solidFill>
                <a:latin typeface="Consolas"/>
                <a:cs typeface="Consolas"/>
              </a:rPr>
              <a:t>authorizeMovie</a:t>
            </a:r>
            <a:r>
              <a:rPr lang="en-US" dirty="0" smtClean="0">
                <a:solidFill>
                  <a:schemeClr val="bg1"/>
                </a:solidFill>
                <a:latin typeface="Consolas"/>
                <a:cs typeface="Consolas"/>
              </a:rPr>
              <a:t>(</a:t>
            </a:r>
            <a:r>
              <a:rPr lang="en-US" dirty="0" err="1" smtClean="0">
                <a:solidFill>
                  <a:schemeClr val="bg1"/>
                </a:solidFill>
                <a:latin typeface="Consolas"/>
                <a:cs typeface="Consolas"/>
              </a:rPr>
              <a:t>movieId</a:t>
            </a:r>
            <a:r>
              <a:rPr lang="en-US" dirty="0" smtClean="0">
                <a:solidFill>
                  <a:schemeClr val="bg1"/>
                </a:solidFill>
                <a:latin typeface="Consolas"/>
                <a:cs typeface="Consolas"/>
              </a:rPr>
              <a:t>, function(error, ticket) {</a:t>
            </a:r>
          </a:p>
          <a:p>
            <a:pPr marL="45720" indent="0">
              <a:buNone/>
            </a:pPr>
            <a:r>
              <a:rPr lang="en-US" dirty="0" smtClean="0">
                <a:solidFill>
                  <a:schemeClr val="bg1"/>
                </a:solidFill>
                <a:latin typeface="Consolas"/>
                <a:cs typeface="Consolas"/>
              </a:rPr>
              <a:t>       </a:t>
            </a:r>
            <a:r>
              <a:rPr lang="en-US" dirty="0">
                <a:solidFill>
                  <a:schemeClr val="bg1"/>
                </a:solidFill>
                <a:latin typeface="Consolas"/>
                <a:cs typeface="Consolas"/>
              </a:rPr>
              <a:t> </a:t>
            </a:r>
            <a:r>
              <a:rPr lang="en-US" dirty="0" err="1">
                <a:solidFill>
                  <a:schemeClr val="bg1"/>
                </a:solidFill>
                <a:latin typeface="Consolas"/>
                <a:cs typeface="Consolas"/>
              </a:rPr>
              <a:t>playError</a:t>
            </a:r>
            <a:r>
              <a:rPr lang="en-US" dirty="0">
                <a:solidFill>
                  <a:schemeClr val="bg1"/>
                </a:solidFill>
                <a:latin typeface="Consolas"/>
                <a:cs typeface="Consolas"/>
              </a:rPr>
              <a:t> = error</a:t>
            </a:r>
            <a:r>
              <a:rPr lang="en-US" dirty="0" smtClean="0">
                <a:solidFill>
                  <a:schemeClr val="bg1"/>
                </a:solidFill>
                <a:latin typeface="Consolas"/>
                <a:cs typeface="Consolas"/>
              </a:rPr>
              <a:t>;</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r>
              <a:rPr lang="en-US" dirty="0" err="1" smtClean="0">
                <a:solidFill>
                  <a:schemeClr val="bg1"/>
                </a:solidFill>
                <a:latin typeface="Consolas"/>
                <a:cs typeface="Consolas"/>
              </a:rPr>
              <a:t>movieTicket</a:t>
            </a:r>
            <a:r>
              <a:rPr lang="en-US" dirty="0" smtClean="0">
                <a:solidFill>
                  <a:schemeClr val="bg1"/>
                </a:solidFill>
                <a:latin typeface="Consolas"/>
                <a:cs typeface="Consolas"/>
              </a:rPr>
              <a:t> = ticket;</a:t>
            </a:r>
            <a:endParaRPr lang="en-US" dirty="0">
              <a:solidFill>
                <a:schemeClr val="bg1"/>
              </a:solidFill>
              <a:latin typeface="Consolas"/>
              <a:cs typeface="Consolas"/>
            </a:endParaRPr>
          </a:p>
          <a:p>
            <a:pPr marL="45720" indent="0">
              <a:buNone/>
            </a:pPr>
            <a:r>
              <a:rPr lang="en-US" dirty="0">
                <a:solidFill>
                  <a:schemeClr val="bg1"/>
                </a:solidFill>
                <a:latin typeface="Consolas"/>
                <a:cs typeface="Consolas"/>
              </a:rPr>
              <a:t>        </a:t>
            </a:r>
            <a:r>
              <a:rPr lang="en-US" dirty="0" err="1" smtClean="0">
                <a:solidFill>
                  <a:schemeClr val="bg1"/>
                </a:solidFill>
                <a:latin typeface="Consolas"/>
                <a:cs typeface="Consolas"/>
              </a:rPr>
              <a:t>tryFinish</a:t>
            </a:r>
            <a:r>
              <a:rPr lang="en-US" dirty="0" smtClean="0">
                <a:solidFill>
                  <a:schemeClr val="bg1"/>
                </a:solidFill>
                <a:latin typeface="Consolas"/>
                <a:cs typeface="Consolas"/>
              </a:rPr>
              <a:t>(</a:t>
            </a:r>
            <a:r>
              <a:rPr lang="en-US" dirty="0">
                <a:solidFill>
                  <a:schemeClr val="bg1"/>
                </a:solidFill>
                <a:latin typeface="Consolas"/>
                <a:cs typeface="Consolas"/>
              </a:rPr>
              <a:t>);   </a:t>
            </a:r>
          </a:p>
          <a:p>
            <a:pPr marL="45720" indent="0">
              <a:buNone/>
            </a:pPr>
            <a:r>
              <a:rPr lang="en-US" dirty="0" smtClean="0">
                <a:solidFill>
                  <a:schemeClr val="bg1"/>
                </a:solidFill>
                <a:latin typeface="Consolas"/>
                <a:cs typeface="Consolas"/>
              </a:rPr>
              <a:t>    });</a:t>
            </a:r>
          </a:p>
          <a:p>
            <a:pPr marL="45720" indent="0">
              <a:buNone/>
            </a:pPr>
            <a:r>
              <a:rPr lang="en-US" dirty="0" smtClean="0">
                <a:solidFill>
                  <a:schemeClr val="bg1"/>
                </a:solidFill>
                <a:latin typeface="Consolas"/>
                <a:cs typeface="Consolas"/>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9175" y="3889613"/>
            <a:ext cx="4292825" cy="2968388"/>
          </a:xfrm>
          <a:prstGeom prst="rect">
            <a:avLst/>
          </a:prstGeom>
        </p:spPr>
      </p:pic>
    </p:spTree>
    <p:extLst>
      <p:ext uri="{BB962C8B-B14F-4D97-AF65-F5344CB8AC3E}">
        <p14:creationId xmlns:p14="http://schemas.microsoft.com/office/powerpoint/2010/main" val="3193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Player With Observables</a:t>
            </a:r>
            <a:endParaRPr lang="en-US" dirty="0">
              <a:solidFill>
                <a:schemeClr val="bg1"/>
              </a:solidFill>
            </a:endParaRPr>
          </a:p>
        </p:txBody>
      </p:sp>
      <p:sp>
        <p:nvSpPr>
          <p:cNvPr id="3" name="Content Placeholder 2"/>
          <p:cNvSpPr>
            <a:spLocks noGrp="1"/>
          </p:cNvSpPr>
          <p:nvPr>
            <p:ph idx="1"/>
          </p:nvPr>
        </p:nvSpPr>
        <p:spPr/>
        <p:txBody>
          <a:bodyPr>
            <a:noAutofit/>
          </a:bodyPr>
          <a:lstStyle/>
          <a:p>
            <a:pPr marL="45720" indent="0">
              <a:buNone/>
            </a:pPr>
            <a:r>
              <a:rPr lang="en-US" sz="1800" dirty="0" err="1">
                <a:solidFill>
                  <a:schemeClr val="bg1"/>
                </a:solidFill>
                <a:latin typeface="Consolas"/>
                <a:cs typeface="Consolas"/>
              </a:rPr>
              <a:t>var</a:t>
            </a:r>
            <a:r>
              <a:rPr lang="en-US" sz="1800" dirty="0">
                <a:solidFill>
                  <a:schemeClr val="bg1"/>
                </a:solidFill>
                <a:latin typeface="Consolas"/>
                <a:cs typeface="Consolas"/>
              </a:rPr>
              <a:t> authorizations = </a:t>
            </a: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player</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a:t>
            </a:r>
            <a:r>
              <a:rPr lang="en-US" sz="1800" dirty="0" err="1" smtClean="0">
                <a:solidFill>
                  <a:schemeClr val="bg1"/>
                </a:solidFill>
                <a:latin typeface="Consolas"/>
                <a:cs typeface="Consolas"/>
              </a:rPr>
              <a:t>init</a:t>
            </a:r>
            <a:r>
              <a:rPr lang="en-US" sz="1800" dirty="0" smtClean="0">
                <a:solidFill>
                  <a:schemeClr val="bg1"/>
                </a:solidFill>
                <a:latin typeface="Consolas"/>
                <a:cs typeface="Consolas"/>
              </a:rPr>
              <a:t>()</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a:t>
            </a:r>
            <a:r>
              <a:rPr lang="en-US" sz="1800" dirty="0" err="1" smtClean="0">
                <a:solidFill>
                  <a:schemeClr val="bg1"/>
                </a:solidFill>
                <a:latin typeface="Consolas"/>
                <a:cs typeface="Consolas"/>
              </a:rPr>
              <a:t>flatMap</a:t>
            </a:r>
            <a:r>
              <a:rPr lang="en-US" sz="1800" dirty="0" smtClean="0">
                <a:solidFill>
                  <a:schemeClr val="bg1"/>
                </a:solidFill>
                <a:latin typeface="Consolas"/>
                <a:cs typeface="Consolas"/>
              </a:rPr>
              <a:t>(function () {</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return </a:t>
            </a:r>
            <a:r>
              <a:rPr lang="en-US" sz="1800" dirty="0" err="1" smtClean="0">
                <a:solidFill>
                  <a:schemeClr val="bg1"/>
                </a:solidFill>
                <a:latin typeface="Consolas"/>
                <a:cs typeface="Consolas"/>
              </a:rPr>
              <a:t>playAttempts</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a:t>
            </a:r>
            <a:r>
              <a:rPr lang="en-US" sz="1800" dirty="0" err="1" smtClean="0">
                <a:solidFill>
                  <a:schemeClr val="bg1"/>
                </a:solidFill>
                <a:latin typeface="Consolas"/>
                <a:cs typeface="Consolas"/>
              </a:rPr>
              <a:t>flatMap</a:t>
            </a:r>
            <a:r>
              <a:rPr lang="en-US" sz="1800" dirty="0" smtClean="0">
                <a:solidFill>
                  <a:schemeClr val="bg1"/>
                </a:solidFill>
                <a:latin typeface="Consolas"/>
                <a:cs typeface="Consolas"/>
              </a:rPr>
              <a:t>(function (</a:t>
            </a:r>
            <a:r>
              <a:rPr lang="en-US" sz="1800" dirty="0" err="1" smtClean="0">
                <a:solidFill>
                  <a:schemeClr val="bg1"/>
                </a:solidFill>
                <a:latin typeface="Consolas"/>
                <a:cs typeface="Consolas"/>
              </a:rPr>
              <a:t>movieId</a:t>
            </a:r>
            <a:r>
              <a:rPr lang="en-US" sz="1800" dirty="0" smtClean="0">
                <a:solidFill>
                  <a:schemeClr val="bg1"/>
                </a:solidFill>
                <a:latin typeface="Consolas"/>
                <a:cs typeface="Consolas"/>
              </a:rPr>
              <a:t>) {</a:t>
            </a:r>
          </a:p>
          <a:p>
            <a:pPr marL="45720" indent="0">
              <a:buNone/>
            </a:pPr>
            <a:r>
              <a:rPr lang="en-US" sz="1800" dirty="0" smtClean="0">
                <a:solidFill>
                  <a:schemeClr val="bg1"/>
                </a:solidFill>
                <a:latin typeface="Consolas"/>
                <a:cs typeface="Consolas"/>
              </a:rPr>
              <a:t>               return </a:t>
            </a:r>
            <a:r>
              <a:rPr lang="en-US" sz="1800" dirty="0" err="1" smtClean="0">
                <a:solidFill>
                  <a:schemeClr val="bg1"/>
                </a:solidFill>
                <a:latin typeface="Consolas"/>
                <a:cs typeface="Consolas"/>
              </a:rPr>
              <a:t>player.authorize</a:t>
            </a:r>
            <a:r>
              <a:rPr lang="en-US" sz="1800" dirty="0" smtClean="0">
                <a:solidFill>
                  <a:schemeClr val="bg1"/>
                </a:solidFill>
                <a:latin typeface="Consolas"/>
                <a:cs typeface="Consolas"/>
              </a:rPr>
              <a:t>(</a:t>
            </a:r>
            <a:r>
              <a:rPr lang="en-US" sz="1800" dirty="0" err="1" smtClean="0">
                <a:solidFill>
                  <a:schemeClr val="bg1"/>
                </a:solidFill>
                <a:latin typeface="Consolas"/>
                <a:cs typeface="Consolas"/>
              </a:rPr>
              <a:t>movieId</a:t>
            </a:r>
            <a:r>
              <a:rPr lang="en-US" sz="1800" dirty="0" smtClean="0">
                <a:solidFill>
                  <a:schemeClr val="bg1"/>
                </a:solidFill>
                <a:latin typeface="Consolas"/>
                <a:cs typeface="Consolas"/>
              </a:rPr>
              <a:t>)</a:t>
            </a:r>
          </a:p>
          <a:p>
            <a:pPr marL="45720" indent="0">
              <a:buNone/>
            </a:pPr>
            <a:r>
              <a:rPr lang="en-US" sz="1800" dirty="0" smtClean="0">
                <a:solidFill>
                  <a:schemeClr val="bg1"/>
                </a:solidFill>
                <a:latin typeface="Consolas"/>
                <a:cs typeface="Consolas"/>
              </a:rPr>
              <a:t>                  .retry(3)</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a:t>
            </a:r>
            <a:r>
              <a:rPr lang="en-US" sz="1800" dirty="0" err="1" smtClean="0">
                <a:solidFill>
                  <a:schemeClr val="bg1"/>
                </a:solidFill>
                <a:latin typeface="Consolas"/>
                <a:cs typeface="Consolas"/>
              </a:rPr>
              <a:t>takeUntil</a:t>
            </a:r>
            <a:r>
              <a:rPr lang="en-US" sz="1800" dirty="0" smtClean="0">
                <a:solidFill>
                  <a:schemeClr val="bg1"/>
                </a:solidFill>
                <a:latin typeface="Consolas"/>
                <a:cs typeface="Consolas"/>
              </a:rPr>
              <a:t>(cancels));</a:t>
            </a: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           })   </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  });</a:t>
            </a:r>
            <a:endParaRPr lang="en-US" sz="1800" dirty="0">
              <a:solidFill>
                <a:schemeClr val="bg1"/>
              </a:solidFill>
              <a:latin typeface="Consolas"/>
              <a:cs typeface="Consolas"/>
            </a:endParaRPr>
          </a:p>
          <a:p>
            <a:pPr marL="45720" indent="0">
              <a:buNone/>
            </a:pPr>
            <a:r>
              <a:rPr lang="en-US" sz="1800" dirty="0" err="1">
                <a:solidFill>
                  <a:schemeClr val="bg1"/>
                </a:solidFill>
                <a:latin typeface="Consolas"/>
                <a:cs typeface="Consolas"/>
              </a:rPr>
              <a:t>authorizations.forEach</a:t>
            </a:r>
            <a:r>
              <a:rPr lang="en-US" sz="1800" dirty="0">
                <a:solidFill>
                  <a:schemeClr val="bg1"/>
                </a:solidFill>
                <a:latin typeface="Consolas"/>
                <a:cs typeface="Consolas"/>
              </a:rPr>
              <a:t>(</a:t>
            </a: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function (license) { </a:t>
            </a:r>
            <a:r>
              <a:rPr lang="en-US" sz="1800" dirty="0" err="1" smtClean="0">
                <a:solidFill>
                  <a:schemeClr val="bg1"/>
                </a:solidFill>
                <a:latin typeface="Consolas"/>
                <a:cs typeface="Consolas"/>
              </a:rPr>
              <a:t>player.play</a:t>
            </a:r>
            <a:r>
              <a:rPr lang="en-US" sz="1800" dirty="0" smtClean="0">
                <a:solidFill>
                  <a:schemeClr val="bg1"/>
                </a:solidFill>
                <a:latin typeface="Consolas"/>
                <a:cs typeface="Consolas"/>
              </a:rPr>
              <a:t>(license); },</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function (error) { </a:t>
            </a:r>
            <a:r>
              <a:rPr lang="en-US" sz="1800" dirty="0" err="1" smtClean="0">
                <a:solidFill>
                  <a:schemeClr val="bg1"/>
                </a:solidFill>
                <a:latin typeface="Consolas"/>
                <a:cs typeface="Consolas"/>
              </a:rPr>
              <a:t>showDialog</a:t>
            </a:r>
            <a:r>
              <a:rPr lang="en-US" sz="1800" dirty="0" smtClean="0">
                <a:solidFill>
                  <a:schemeClr val="bg1"/>
                </a:solidFill>
                <a:latin typeface="Consolas"/>
                <a:cs typeface="Consolas"/>
              </a:rPr>
              <a:t>("Sorry</a:t>
            </a:r>
            <a:r>
              <a:rPr lang="en-US" sz="1800" dirty="0">
                <a:solidFill>
                  <a:schemeClr val="bg1"/>
                </a:solidFill>
                <a:latin typeface="Consolas"/>
                <a:cs typeface="Consolas"/>
              </a:rPr>
              <a:t>, can’t play right now</a:t>
            </a:r>
            <a:r>
              <a:rPr lang="en-US" sz="1800" dirty="0" smtClean="0">
                <a:solidFill>
                  <a:schemeClr val="bg1"/>
                </a:solidFill>
                <a:latin typeface="Consolas"/>
                <a:cs typeface="Consolas"/>
              </a:rPr>
              <a:t>."); });</a:t>
            </a:r>
            <a:endParaRPr lang="en-US" sz="1800" dirty="0">
              <a:solidFill>
                <a:schemeClr val="bg1"/>
              </a:solidFill>
              <a:latin typeface="Consolas"/>
              <a:cs typeface="Consola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081" y="4233081"/>
            <a:ext cx="2624919" cy="2624919"/>
          </a:xfrm>
          <a:prstGeom prst="rect">
            <a:avLst/>
          </a:prstGeom>
        </p:spPr>
      </p:pic>
    </p:spTree>
    <p:extLst>
      <p:ext uri="{BB962C8B-B14F-4D97-AF65-F5344CB8AC3E}">
        <p14:creationId xmlns:p14="http://schemas.microsoft.com/office/powerpoint/2010/main" val="88209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Rx?</a:t>
            </a:r>
            <a:endParaRPr lang="en-US" dirty="0"/>
          </a:p>
        </p:txBody>
      </p:sp>
      <p:sp>
        <p:nvSpPr>
          <p:cNvPr id="4" name="Content Placeholder 3"/>
          <p:cNvSpPr>
            <a:spLocks noGrp="1"/>
          </p:cNvSpPr>
          <p:nvPr>
            <p:ph idx="1"/>
          </p:nvPr>
        </p:nvSpPr>
        <p:spPr/>
        <p:txBody>
          <a:bodyPr/>
          <a:lstStyle/>
          <a:p>
            <a:r>
              <a:rPr lang="en-US" dirty="0" smtClean="0">
                <a:solidFill>
                  <a:schemeClr val="bg1">
                    <a:lumMod val="75000"/>
                  </a:schemeClr>
                </a:solidFill>
              </a:rPr>
              <a:t>Language neutral model with 3 concepts:</a:t>
            </a:r>
          </a:p>
          <a:p>
            <a:endParaRPr lang="en-US" sz="1400" dirty="0" smtClean="0">
              <a:solidFill>
                <a:schemeClr val="bg1">
                  <a:lumMod val="75000"/>
                </a:schemeClr>
              </a:solidFill>
            </a:endParaRPr>
          </a:p>
          <a:p>
            <a:pPr marL="514350" indent="-514350">
              <a:buFont typeface="+mj-lt"/>
              <a:buAutoNum type="arabicPeriod"/>
            </a:pPr>
            <a:r>
              <a:rPr lang="en-US" dirty="0" smtClean="0">
                <a:solidFill>
                  <a:schemeClr val="bg1">
                    <a:lumMod val="75000"/>
                  </a:schemeClr>
                </a:solidFill>
              </a:rPr>
              <a:t>Observer/Observable</a:t>
            </a:r>
          </a:p>
          <a:p>
            <a:pPr marL="514350" indent="-514350">
              <a:buFont typeface="+mj-lt"/>
              <a:buAutoNum type="arabicPeriod"/>
            </a:pPr>
            <a:r>
              <a:rPr lang="en-US" dirty="0" smtClean="0">
                <a:solidFill>
                  <a:schemeClr val="bg1">
                    <a:lumMod val="75000"/>
                  </a:schemeClr>
                </a:solidFill>
              </a:rPr>
              <a:t>Query operations (map/filter/reduce)</a:t>
            </a:r>
          </a:p>
          <a:p>
            <a:pPr marL="514350" indent="-514350">
              <a:buFont typeface="+mj-lt"/>
              <a:buAutoNum type="arabicPeriod"/>
            </a:pPr>
            <a:r>
              <a:rPr lang="en-US" dirty="0" smtClean="0"/>
              <a:t>How/Where/When</a:t>
            </a:r>
          </a:p>
          <a:p>
            <a:pPr marL="1257300" lvl="1" indent="-514350"/>
            <a:r>
              <a:rPr lang="en-US" dirty="0" smtClean="0"/>
              <a:t>Schedulers: a set of types to parameterize concurrency</a:t>
            </a:r>
            <a:endParaRPr lang="en-US" dirty="0"/>
          </a:p>
        </p:txBody>
      </p:sp>
    </p:spTree>
    <p:extLst>
      <p:ext uri="{BB962C8B-B14F-4D97-AF65-F5344CB8AC3E}">
        <p14:creationId xmlns:p14="http://schemas.microsoft.com/office/powerpoint/2010/main" val="78075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 Role of Schedulers</a:t>
            </a:r>
            <a:endParaRPr lang="en-US" dirty="0"/>
          </a:p>
        </p:txBody>
      </p:sp>
      <p:sp>
        <p:nvSpPr>
          <p:cNvPr id="5" name="Content Placeholder 2"/>
          <p:cNvSpPr>
            <a:spLocks noGrp="1"/>
          </p:cNvSpPr>
          <p:nvPr>
            <p:ph idx="1"/>
          </p:nvPr>
        </p:nvSpPr>
        <p:spPr/>
        <p:txBody>
          <a:bodyPr/>
          <a:lstStyle/>
          <a:p>
            <a:r>
              <a:rPr lang="en-US" dirty="0" smtClean="0"/>
              <a:t>Key questions:</a:t>
            </a:r>
          </a:p>
          <a:p>
            <a:pPr lvl="1"/>
            <a:r>
              <a:rPr lang="en-US" dirty="0" smtClean="0"/>
              <a:t>How to run timers?</a:t>
            </a:r>
          </a:p>
          <a:p>
            <a:pPr lvl="1"/>
            <a:r>
              <a:rPr lang="en-US" dirty="0" smtClean="0"/>
              <a:t>Where to produce events?</a:t>
            </a:r>
          </a:p>
          <a:p>
            <a:pPr lvl="1"/>
            <a:r>
              <a:rPr lang="en-US" dirty="0" smtClean="0"/>
              <a:t>Need to synchronize with the UI?</a:t>
            </a:r>
          </a:p>
          <a:p>
            <a:pPr lvl="1"/>
            <a:endParaRPr lang="en-US" dirty="0" smtClean="0"/>
          </a:p>
          <a:p>
            <a:r>
              <a:rPr lang="en-US" dirty="0" smtClean="0"/>
              <a:t>Schedulers are the answer:</a:t>
            </a:r>
          </a:p>
          <a:p>
            <a:pPr lvl="1"/>
            <a:r>
              <a:rPr lang="en-US" dirty="0" smtClean="0"/>
              <a:t>Schedulers introduce concurrency</a:t>
            </a:r>
          </a:p>
          <a:p>
            <a:pPr lvl="1"/>
            <a:r>
              <a:rPr lang="en-US" dirty="0" smtClean="0"/>
              <a:t>Operators are parameterized by schedulers</a:t>
            </a:r>
          </a:p>
          <a:p>
            <a:pPr lvl="1"/>
            <a:r>
              <a:rPr lang="en-US" dirty="0" smtClean="0"/>
              <a:t>Provides test benefits as well</a:t>
            </a:r>
          </a:p>
          <a:p>
            <a:endParaRPr lang="en-US" dirty="0"/>
          </a:p>
        </p:txBody>
      </p:sp>
      <p:sp>
        <p:nvSpPr>
          <p:cNvPr id="6" name="Rectangle 5"/>
          <p:cNvSpPr/>
          <p:nvPr/>
        </p:nvSpPr>
        <p:spPr>
          <a:xfrm>
            <a:off x="7760152" y="1592036"/>
            <a:ext cx="4240083" cy="2308324"/>
          </a:xfrm>
          <a:prstGeom prst="rect">
            <a:avLst/>
          </a:prstGeom>
        </p:spPr>
        <p:txBody>
          <a:bodyPr wrap="square">
            <a:spAutoFit/>
          </a:bodyPr>
          <a:lstStyle/>
          <a:p>
            <a:r>
              <a:rPr lang="en-US" sz="2400" dirty="0" smtClean="0">
                <a:latin typeface="Consolas" pitchFamily="49" charset="0"/>
                <a:cs typeface="Consolas" pitchFamily="49" charset="0"/>
              </a:rPr>
              <a:t>d = </a:t>
            </a:r>
            <a:r>
              <a:rPr lang="en-US" sz="2400" dirty="0" err="1" smtClean="0">
                <a:latin typeface="Consolas" pitchFamily="49" charset="0"/>
                <a:cs typeface="Consolas" pitchFamily="49" charset="0"/>
              </a:rPr>
              <a:t>scheduler.schedule</a:t>
            </a:r>
            <a:r>
              <a:rPr lang="en-US" sz="2400" dirty="0" smtClean="0">
                <a:latin typeface="Consolas" pitchFamily="49" charset="0"/>
                <a:cs typeface="Consolas" pitchFamily="49" charset="0"/>
              </a:rPr>
              <a:t>(</a:t>
            </a:r>
          </a:p>
          <a:p>
            <a:r>
              <a:rPr lang="en-US" sz="2400" dirty="0" smtClean="0">
                <a:latin typeface="Consolas" pitchFamily="49" charset="0"/>
                <a:cs typeface="Consolas" pitchFamily="49" charset="0"/>
              </a:rPr>
              <a:t>  </a:t>
            </a:r>
            <a:r>
              <a:rPr lang="en-US" sz="2400" dirty="0" smtClean="0">
                <a:solidFill>
                  <a:srgbClr val="0070C0"/>
                </a:solidFill>
                <a:latin typeface="Consolas" pitchFamily="49" charset="0"/>
                <a:cs typeface="Consolas" pitchFamily="49" charset="0"/>
              </a:rPr>
              <a:t>function </a:t>
            </a:r>
            <a:r>
              <a:rPr lang="en-US" sz="2400" dirty="0" smtClean="0">
                <a:latin typeface="Consolas" pitchFamily="49" charset="0"/>
                <a:cs typeface="Consolas" pitchFamily="49" charset="0"/>
              </a:rPr>
              <a:t>() {</a:t>
            </a:r>
          </a:p>
          <a:p>
            <a:r>
              <a:rPr lang="en-US" sz="2400" dirty="0">
                <a:solidFill>
                  <a:schemeClr val="accent6"/>
                </a:solidFill>
                <a:latin typeface="Consolas" pitchFamily="49" charset="0"/>
                <a:cs typeface="Consolas" pitchFamily="49" charset="0"/>
              </a:rPr>
              <a:t> </a:t>
            </a:r>
            <a:r>
              <a:rPr lang="en-US" sz="2400" dirty="0" smtClean="0">
                <a:solidFill>
                  <a:schemeClr val="accent6"/>
                </a:solidFill>
                <a:latin typeface="Consolas" pitchFamily="49" charset="0"/>
                <a:cs typeface="Consolas" pitchFamily="49" charset="0"/>
              </a:rPr>
              <a:t>   </a:t>
            </a:r>
            <a:r>
              <a:rPr lang="en-US" sz="2400" dirty="0" smtClean="0">
                <a:solidFill>
                  <a:schemeClr val="accent4"/>
                </a:solidFill>
                <a:latin typeface="Consolas" pitchFamily="49" charset="0"/>
                <a:cs typeface="Consolas" pitchFamily="49" charset="0"/>
              </a:rPr>
              <a:t>// Asynchronously</a:t>
            </a:r>
          </a:p>
          <a:p>
            <a:r>
              <a:rPr lang="en-US" sz="2400" dirty="0">
                <a:solidFill>
                  <a:schemeClr val="accent4"/>
                </a:solidFill>
                <a:latin typeface="Consolas" pitchFamily="49" charset="0"/>
                <a:cs typeface="Consolas" pitchFamily="49" charset="0"/>
              </a:rPr>
              <a:t> </a:t>
            </a:r>
            <a:r>
              <a:rPr lang="en-US" sz="2400" dirty="0" smtClean="0">
                <a:solidFill>
                  <a:schemeClr val="accent4"/>
                </a:solidFill>
                <a:latin typeface="Consolas" pitchFamily="49" charset="0"/>
                <a:cs typeface="Consolas" pitchFamily="49" charset="0"/>
              </a:rPr>
              <a:t>   // running work</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1000);</a:t>
            </a:r>
          </a:p>
        </p:txBody>
      </p:sp>
      <p:sp>
        <p:nvSpPr>
          <p:cNvPr id="7" name="Line Callout 1 6"/>
          <p:cNvSpPr/>
          <p:nvPr/>
        </p:nvSpPr>
        <p:spPr bwMode="auto">
          <a:xfrm>
            <a:off x="5892584" y="729343"/>
            <a:ext cx="1771650" cy="579665"/>
          </a:xfrm>
          <a:prstGeom prst="borderCallout1">
            <a:avLst>
              <a:gd name="adj1" fmla="val 104856"/>
              <a:gd name="adj2" fmla="val 64785"/>
              <a:gd name="adj3" fmla="val 178566"/>
              <a:gd name="adj4" fmla="val 104217"/>
            </a:avLst>
          </a:prstGeom>
          <a:solidFill>
            <a:schemeClr val="accent1">
              <a:lumMod val="50000"/>
            </a:schemeClr>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Cancellation</a:t>
            </a:r>
          </a:p>
        </p:txBody>
      </p:sp>
      <p:sp>
        <p:nvSpPr>
          <p:cNvPr id="8" name="Line Callout 1 7"/>
          <p:cNvSpPr/>
          <p:nvPr/>
        </p:nvSpPr>
        <p:spPr bwMode="auto">
          <a:xfrm>
            <a:off x="8665028" y="371347"/>
            <a:ext cx="2219325" cy="744438"/>
          </a:xfrm>
          <a:prstGeom prst="borderCallout1">
            <a:avLst>
              <a:gd name="adj1" fmla="val 101867"/>
              <a:gd name="adj2" fmla="val 24530"/>
              <a:gd name="adj3" fmla="val 170788"/>
              <a:gd name="adj4" fmla="val 19546"/>
            </a:avLst>
          </a:prstGeom>
          <a:solidFill>
            <a:schemeClr val="accent1"/>
          </a:solidFill>
          <a:ln w="28575">
            <a:solidFill>
              <a:schemeClr val="accent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Many implementations</a:t>
            </a:r>
          </a:p>
        </p:txBody>
      </p:sp>
      <p:sp>
        <p:nvSpPr>
          <p:cNvPr id="9" name="Line Callout 1 8"/>
          <p:cNvSpPr/>
          <p:nvPr/>
        </p:nvSpPr>
        <p:spPr bwMode="auto">
          <a:xfrm>
            <a:off x="8665028" y="4488358"/>
            <a:ext cx="2219325" cy="550303"/>
          </a:xfrm>
          <a:prstGeom prst="borderCallout1">
            <a:avLst>
              <a:gd name="adj1" fmla="val -10922"/>
              <a:gd name="adj2" fmla="val 18644"/>
              <a:gd name="adj3" fmla="val -118941"/>
              <a:gd name="adj4" fmla="val 2378"/>
            </a:avLst>
          </a:prstGeom>
          <a:solidFill>
            <a:schemeClr val="accent2">
              <a:lumMod val="75000"/>
            </a:schemeClr>
          </a:solidFill>
          <a:ln w="28575">
            <a:solidFill>
              <a:schemeClr val="accent2">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Optional time</a:t>
            </a:r>
          </a:p>
        </p:txBody>
      </p:sp>
    </p:spTree>
    <p:extLst>
      <p:ext uri="{BB962C8B-B14F-4D97-AF65-F5344CB8AC3E}">
        <p14:creationId xmlns:p14="http://schemas.microsoft.com/office/powerpoint/2010/main" val="36386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animBg="1"/>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concurrent code: made easy!</a:t>
            </a:r>
            <a:endParaRPr lang="en-US" dirty="0"/>
          </a:p>
        </p:txBody>
      </p:sp>
      <p:sp>
        <p:nvSpPr>
          <p:cNvPr id="8" name="Content Placeholder 2"/>
          <p:cNvSpPr txBox="1">
            <a:spLocks/>
          </p:cNvSpPr>
          <p:nvPr/>
        </p:nvSpPr>
        <p:spPr>
          <a:xfrm>
            <a:off x="1274619" y="1299394"/>
            <a:ext cx="9254836" cy="54497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err="1" smtClean="0">
                <a:solidFill>
                  <a:srgbClr val="0070C0"/>
                </a:solidFill>
                <a:latin typeface="Consolas" panose="020B0609020204030204" pitchFamily="49" charset="0"/>
                <a:cs typeface="Consolas" panose="020B0609020204030204" pitchFamily="49" charset="0"/>
              </a:rPr>
              <a:t>var</a:t>
            </a:r>
            <a:r>
              <a:rPr lang="en-US" sz="2200" dirty="0" smtClean="0">
                <a:solidFill>
                  <a:srgbClr val="0070C0"/>
                </a:solidFill>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scheduler = </a:t>
            </a:r>
            <a:r>
              <a:rPr lang="en-US" sz="2200" dirty="0" smtClean="0">
                <a:solidFill>
                  <a:srgbClr val="0070C0"/>
                </a:solidFill>
                <a:latin typeface="Consolas" panose="020B0609020204030204" pitchFamily="49" charset="0"/>
                <a:cs typeface="Consolas" panose="020B0609020204030204" pitchFamily="49" charset="0"/>
              </a:rPr>
              <a:t>new</a:t>
            </a: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TestScheduler</a:t>
            </a: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smtClean="0">
                <a:solidFill>
                  <a:srgbClr val="0070C0"/>
                </a:solidFill>
                <a:latin typeface="Consolas" panose="020B0609020204030204" pitchFamily="49" charset="0"/>
                <a:cs typeface="Consolas" panose="020B0609020204030204" pitchFamily="49" charset="0"/>
              </a:rPr>
              <a:t>var </a:t>
            </a:r>
            <a:r>
              <a:rPr lang="en-US" sz="2200" dirty="0" smtClean="0">
                <a:latin typeface="Consolas" panose="020B0609020204030204" pitchFamily="49" charset="0"/>
                <a:cs typeface="Consolas" panose="020B0609020204030204" pitchFamily="49" charset="0"/>
              </a:rPr>
              <a:t>input = </a:t>
            </a:r>
            <a:r>
              <a:rPr lang="en-US" sz="2200" dirty="0" err="1" smtClean="0">
                <a:latin typeface="Consolas" panose="020B0609020204030204" pitchFamily="49" charset="0"/>
                <a:cs typeface="Consolas" panose="020B0609020204030204" pitchFamily="49" charset="0"/>
              </a:rPr>
              <a:t>scheduler.createColdObservable</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a:t>
            </a:r>
            <a:r>
              <a:rPr lang="en-US" sz="2200" dirty="0" smtClean="0">
                <a:solidFill>
                  <a:srgbClr val="C00000"/>
                </a:solidFill>
                <a:latin typeface="Consolas" panose="020B0609020204030204" pitchFamily="49" charset="0"/>
                <a:cs typeface="Consolas" panose="020B0609020204030204" pitchFamily="49" charset="0"/>
              </a:rPr>
              <a:t>"NSG"</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a:t>
            </a:r>
            <a:r>
              <a:rPr lang="en-US" sz="2200" dirty="0" smtClean="0">
                <a:solidFill>
                  <a:srgbClr val="C00000"/>
                </a:solidFill>
                <a:latin typeface="Consolas" panose="020B0609020204030204" pitchFamily="49" charset="0"/>
                <a:cs typeface="Consolas" panose="020B0609020204030204" pitchFamily="49" charset="0"/>
              </a:rPr>
              <a:t>"2015"</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err="1" smtClean="0">
                <a:solidFill>
                  <a:srgbClr val="0070C0"/>
                </a:solidFill>
                <a:latin typeface="Consolas" panose="020B0609020204030204" pitchFamily="49" charset="0"/>
                <a:cs typeface="Consolas" panose="020B0609020204030204" pitchFamily="49" charset="0"/>
              </a:rPr>
              <a:t>var</a:t>
            </a:r>
            <a:r>
              <a:rPr lang="en-US" sz="2200" dirty="0" smtClean="0">
                <a:solidFill>
                  <a:srgbClr val="0070C0"/>
                </a:solidFill>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results = </a:t>
            </a:r>
            <a:r>
              <a:rPr lang="en-US" sz="2200" dirty="0" err="1" smtClean="0">
                <a:latin typeface="Consolas" panose="020B0609020204030204" pitchFamily="49" charset="0"/>
                <a:cs typeface="Consolas" panose="020B0609020204030204" pitchFamily="49" charset="0"/>
              </a:rPr>
              <a:t>scheduler.startWithCreate</a:t>
            </a:r>
            <a:r>
              <a:rPr lang="en-US" sz="2200" dirty="0" smtClean="0">
                <a:latin typeface="Consolas" panose="020B0609020204030204" pitchFamily="49" charset="0"/>
                <a:cs typeface="Consolas" panose="020B0609020204030204" pitchFamily="49" charset="0"/>
              </a:rPr>
              <a:t>(</a:t>
            </a:r>
            <a:r>
              <a:rPr lang="en-US" sz="2200" dirty="0" smtClean="0">
                <a:solidFill>
                  <a:srgbClr val="0070C0"/>
                </a:solidFill>
                <a:latin typeface="Consolas" panose="020B0609020204030204" pitchFamily="49" charset="0"/>
                <a:cs typeface="Consolas" panose="020B0609020204030204" pitchFamily="49" charset="0"/>
              </a:rPr>
              <a:t>function</a:t>
            </a:r>
            <a:r>
              <a:rPr lang="en-US" sz="2200" dirty="0" smtClean="0">
                <a:latin typeface="Consolas" panose="020B0609020204030204" pitchFamily="49" charset="0"/>
                <a:cs typeface="Consolas" panose="020B0609020204030204" pitchFamily="49" charset="0"/>
              </a:rPr>
              <a:t> () {</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input.map</a:t>
            </a:r>
            <a:r>
              <a:rPr lang="en-US" sz="2200" dirty="0" smtClean="0">
                <a:latin typeface="Consolas" panose="020B0609020204030204" pitchFamily="49" charset="0"/>
                <a:cs typeface="Consolas" panose="020B0609020204030204" pitchFamily="49" charset="0"/>
              </a:rPr>
              <a:t>(</a:t>
            </a:r>
            <a:r>
              <a:rPr lang="en-US" sz="2200" dirty="0" smtClean="0">
                <a:solidFill>
                  <a:srgbClr val="0070C0"/>
                </a:solidFill>
                <a:latin typeface="Consolas" panose="020B0609020204030204" pitchFamily="49" charset="0"/>
                <a:cs typeface="Consolas" panose="020B0609020204030204" pitchFamily="49" charset="0"/>
              </a:rPr>
              <a:t>function</a:t>
            </a:r>
            <a:r>
              <a:rPr lang="en-US" sz="2200" dirty="0" smtClean="0">
                <a:latin typeface="Consolas" panose="020B0609020204030204" pitchFamily="49" charset="0"/>
                <a:cs typeface="Consolas" panose="020B0609020204030204" pitchFamily="49" charset="0"/>
              </a:rPr>
              <a:t> (x) { </a:t>
            </a:r>
            <a:r>
              <a:rPr lang="en-US" sz="2200" dirty="0" smtClean="0">
                <a:solidFill>
                  <a:srgbClr val="0070C0"/>
                </a:solidFill>
                <a:latin typeface="Consolas" panose="020B0609020204030204" pitchFamily="49" charset="0"/>
                <a:cs typeface="Consolas" panose="020B0609020204030204" pitchFamily="49" charset="0"/>
              </a:rPr>
              <a:t>return </a:t>
            </a:r>
            <a:r>
              <a:rPr lang="en-US" sz="2200" dirty="0" err="1" smtClean="0">
                <a:latin typeface="Consolas" panose="020B0609020204030204" pitchFamily="49" charset="0"/>
                <a:cs typeface="Consolas" panose="020B0609020204030204" pitchFamily="49" charset="0"/>
              </a:rPr>
              <a:t>x.length</a:t>
            </a:r>
            <a:r>
              <a:rPr lang="en-US" sz="2200" dirty="0" smtClean="0">
                <a:latin typeface="Consolas" panose="020B0609020204030204" pitchFamily="49" charset="0"/>
                <a:cs typeface="Consolas" panose="020B0609020204030204" pitchFamily="49" charset="0"/>
              </a:rPr>
              <a:t>; })</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err="1" smtClean="0">
                <a:latin typeface="Consolas" panose="020B0609020204030204" pitchFamily="49" charset="0"/>
                <a:cs typeface="Consolas" panose="020B0609020204030204" pitchFamily="49" charset="0"/>
              </a:rPr>
              <a:t>results.messages.assertEqual</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a:t>
            </a:r>
            <a:r>
              <a:rPr lang="en-US" sz="2200" dirty="0">
                <a:latin typeface="Consolas" panose="020B0609020204030204" pitchFamily="49" charset="0"/>
                <a:cs typeface="Consolas" panose="020B0609020204030204" pitchFamily="49" charset="0"/>
              </a:rPr>
              <a:t>3</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4),</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9294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and Backpressure</a:t>
            </a:r>
            <a:endParaRPr lang="en-US" dirty="0"/>
          </a:p>
        </p:txBody>
      </p:sp>
      <p:sp>
        <p:nvSpPr>
          <p:cNvPr id="4" name="Content Placeholder 3"/>
          <p:cNvSpPr>
            <a:spLocks noGrp="1"/>
          </p:cNvSpPr>
          <p:nvPr>
            <p:ph idx="1"/>
          </p:nvPr>
        </p:nvSpPr>
        <p:spPr/>
        <p:txBody>
          <a:bodyPr/>
          <a:lstStyle/>
          <a:p>
            <a:r>
              <a:rPr lang="en-US" sz="2800" dirty="0" smtClean="0"/>
              <a:t>Yes, Observables can have backpressure</a:t>
            </a:r>
            <a:endParaRPr lang="en-US" sz="2800" dirty="0"/>
          </a:p>
          <a:p>
            <a:pPr lvl="1"/>
            <a:r>
              <a:rPr lang="en-US" dirty="0" smtClean="0"/>
              <a:t>Can be </a:t>
            </a:r>
            <a:r>
              <a:rPr lang="en-US" dirty="0" err="1" smtClean="0"/>
              <a:t>lossy</a:t>
            </a:r>
            <a:r>
              <a:rPr lang="en-US" dirty="0" smtClean="0"/>
              <a:t> (</a:t>
            </a:r>
            <a:r>
              <a:rPr lang="en-US" dirty="0" err="1" smtClean="0"/>
              <a:t>pausable</a:t>
            </a:r>
            <a:r>
              <a:rPr lang="en-US" dirty="0" smtClean="0"/>
              <a:t>, sample, throttle)</a:t>
            </a:r>
          </a:p>
          <a:p>
            <a:pPr lvl="1"/>
            <a:r>
              <a:rPr lang="en-US" dirty="0" smtClean="0"/>
              <a:t>Can be lossless (buffer, </a:t>
            </a:r>
            <a:r>
              <a:rPr lang="en-US" dirty="0" err="1" smtClean="0"/>
              <a:t>pausableBuffered</a:t>
            </a:r>
            <a:r>
              <a:rPr lang="en-US" dirty="0" smtClean="0"/>
              <a:t>, controlled)</a:t>
            </a:r>
            <a:endParaRPr lang="en-US" dirty="0"/>
          </a:p>
        </p:txBody>
      </p:sp>
      <p:sp>
        <p:nvSpPr>
          <p:cNvPr id="5" name="TextBox 4"/>
          <p:cNvSpPr txBox="1"/>
          <p:nvPr/>
        </p:nvSpPr>
        <p:spPr>
          <a:xfrm>
            <a:off x="431371" y="3882584"/>
            <a:ext cx="11344993" cy="2677656"/>
          </a:xfrm>
          <a:prstGeom prst="rect">
            <a:avLst/>
          </a:prstGeom>
          <a:noFill/>
        </p:spPr>
        <p:txBody>
          <a:bodyPr wrap="square" rtlCol="0">
            <a:spAutoFit/>
          </a:bodyPr>
          <a:lstStyle/>
          <a:p>
            <a:r>
              <a:rPr lang="en-US" sz="2400" b="1" dirty="0" smtClean="0">
                <a:solidFill>
                  <a:srgbClr val="0070C0"/>
                </a:solidFill>
                <a:latin typeface="Consolas" panose="020B0609020204030204" pitchFamily="49" charset="0"/>
                <a:cs typeface="Consolas" panose="020B0609020204030204" pitchFamily="49" charset="0"/>
              </a:rPr>
              <a:t>var</a:t>
            </a:r>
            <a:r>
              <a:rPr lang="en-US" sz="2400" b="1"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pausable</a:t>
            </a:r>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chattyObservable.pausableBuffered</a:t>
            </a:r>
            <a:r>
              <a:rPr lang="en-US" sz="2400" b="1" dirty="0" smtClean="0">
                <a:latin typeface="Consolas" panose="020B0609020204030204" pitchFamily="49" charset="0"/>
                <a:cs typeface="Consolas" panose="020B0609020204030204" pitchFamily="49" charset="0"/>
              </a:rPr>
              <a:t>();</a:t>
            </a:r>
          </a:p>
          <a:p>
            <a:r>
              <a:rPr lang="en-US" sz="2400" b="1" dirty="0" err="1" smtClean="0">
                <a:latin typeface="Consolas" panose="020B0609020204030204" pitchFamily="49" charset="0"/>
                <a:cs typeface="Consolas" panose="020B0609020204030204" pitchFamily="49" charset="0"/>
              </a:rPr>
              <a:t>pausable.pause</a:t>
            </a:r>
            <a:r>
              <a:rPr lang="en-US" sz="2400" b="1" dirty="0" smtClean="0">
                <a:latin typeface="Consolas" panose="020B0609020204030204" pitchFamily="49" charset="0"/>
                <a:cs typeface="Consolas" panose="020B0609020204030204" pitchFamily="49" charset="0"/>
              </a:rPr>
              <a:t>();</a:t>
            </a:r>
          </a:p>
          <a:p>
            <a:r>
              <a:rPr lang="en-US" sz="2400" b="1" dirty="0" err="1" smtClean="0">
                <a:latin typeface="Consolas" panose="020B0609020204030204" pitchFamily="49" charset="0"/>
                <a:cs typeface="Consolas" panose="020B0609020204030204" pitchFamily="49" charset="0"/>
              </a:rPr>
              <a:t>pausable.resume</a:t>
            </a:r>
            <a:r>
              <a:rPr lang="en-US" sz="2400" b="1" dirty="0" smtClean="0">
                <a:latin typeface="Consolas" panose="020B0609020204030204" pitchFamily="49" charset="0"/>
                <a:cs typeface="Consolas" panose="020B0609020204030204" pitchFamily="49" charset="0"/>
              </a:rPr>
              <a:t>();</a:t>
            </a:r>
          </a:p>
          <a:p>
            <a:endParaRPr lang="en-US" sz="2400" b="1" dirty="0">
              <a:latin typeface="Consolas" panose="020B0609020204030204" pitchFamily="49" charset="0"/>
              <a:cs typeface="Consolas" panose="020B0609020204030204" pitchFamily="49" charset="0"/>
            </a:endParaRPr>
          </a:p>
          <a:p>
            <a:r>
              <a:rPr lang="en-US" sz="2400" b="1" dirty="0" smtClean="0">
                <a:solidFill>
                  <a:srgbClr val="0070C0"/>
                </a:solidFill>
                <a:latin typeface="Consolas" panose="020B0609020204030204" pitchFamily="49" charset="0"/>
                <a:cs typeface="Consolas" panose="020B0609020204030204" pitchFamily="49" charset="0"/>
              </a:rPr>
              <a:t>var</a:t>
            </a:r>
            <a:r>
              <a:rPr lang="en-US" sz="2400" b="1" dirty="0" smtClean="0">
                <a:latin typeface="Consolas" panose="020B0609020204030204" pitchFamily="49" charset="0"/>
                <a:cs typeface="Consolas" panose="020B0609020204030204" pitchFamily="49" charset="0"/>
              </a:rPr>
              <a:t> subscription = </a:t>
            </a:r>
            <a:r>
              <a:rPr lang="en-US" sz="2400" b="1" dirty="0" err="1" smtClean="0">
                <a:latin typeface="Consolas" panose="020B0609020204030204" pitchFamily="49" charset="0"/>
                <a:cs typeface="Consolas" panose="020B0609020204030204" pitchFamily="49" charset="0"/>
              </a:rPr>
              <a:t>chattyObservable.subscribe</a:t>
            </a:r>
            <a:r>
              <a:rPr lang="en-US" sz="2400" b="1" dirty="0" smtClean="0">
                <a:latin typeface="Consolas" panose="020B0609020204030204" pitchFamily="49" charset="0"/>
                <a:cs typeface="Consolas" panose="020B0609020204030204" pitchFamily="49" charset="0"/>
              </a:rPr>
              <a:t>(print);</a:t>
            </a:r>
          </a:p>
          <a:p>
            <a:r>
              <a:rPr lang="en-US" sz="2400" b="1" dirty="0" err="1" smtClean="0">
                <a:latin typeface="Consolas" panose="020B0609020204030204" pitchFamily="49" charset="0"/>
                <a:cs typeface="Consolas" panose="020B0609020204030204" pitchFamily="49" charset="0"/>
              </a:rPr>
              <a:t>subscription.request</a:t>
            </a:r>
            <a:r>
              <a:rPr lang="en-US" sz="2400" b="1" dirty="0" smtClean="0">
                <a:latin typeface="Consolas" panose="020B0609020204030204" pitchFamily="49" charset="0"/>
                <a:cs typeface="Consolas" panose="020B0609020204030204" pitchFamily="49" charset="0"/>
              </a:rPr>
              <a:t>(10);</a:t>
            </a:r>
            <a:endParaRPr lang="en-US" sz="2400" b="1" dirty="0">
              <a:latin typeface="Consolas" panose="020B0609020204030204" pitchFamily="49" charset="0"/>
              <a:cs typeface="Consolas" panose="020B0609020204030204" pitchFamily="49" charset="0"/>
            </a:endParaRPr>
          </a:p>
          <a:p>
            <a:endParaRPr lang="en-US" sz="2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4053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7034" y="-1"/>
            <a:ext cx="10278043" cy="6845177"/>
          </a:xfrm>
        </p:spPr>
      </p:pic>
    </p:spTree>
    <p:extLst>
      <p:ext uri="{BB962C8B-B14F-4D97-AF65-F5344CB8AC3E}">
        <p14:creationId xmlns:p14="http://schemas.microsoft.com/office/powerpoint/2010/main" val="123864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a:t>
            </a:r>
            <a:endParaRPr lang="en-US" dirty="0"/>
          </a:p>
        </p:txBody>
      </p:sp>
      <p:sp>
        <p:nvSpPr>
          <p:cNvPr id="3" name="Content Placeholder 2"/>
          <p:cNvSpPr>
            <a:spLocks noGrp="1"/>
          </p:cNvSpPr>
          <p:nvPr>
            <p:ph idx="1"/>
          </p:nvPr>
        </p:nvSpPr>
        <p:spPr/>
        <p:txBody>
          <a:bodyPr/>
          <a:lstStyle/>
          <a:p>
            <a:r>
              <a:rPr lang="en-US" sz="2800" dirty="0" smtClean="0"/>
              <a:t>Coming to a JavaScript Engine Near You!</a:t>
            </a:r>
            <a:endParaRPr lang="en-US" sz="2800" dirty="0"/>
          </a:p>
          <a:p>
            <a:pPr lvl="1"/>
            <a:r>
              <a:rPr lang="en-US" dirty="0" smtClean="0"/>
              <a:t>Adds </a:t>
            </a:r>
            <a:r>
              <a:rPr lang="en-US" dirty="0" err="1" smtClean="0"/>
              <a:t>async</a:t>
            </a:r>
            <a:r>
              <a:rPr lang="en-US" dirty="0" smtClean="0"/>
              <a:t> and await keywords for Promises</a:t>
            </a:r>
          </a:p>
          <a:p>
            <a:pPr lvl="1"/>
            <a:r>
              <a:rPr lang="en-US" dirty="0" smtClean="0"/>
              <a:t>Accepted into Stage 1 of ECMAScript 7 in January 2014</a:t>
            </a:r>
            <a:endParaRPr lang="en-US" dirty="0"/>
          </a:p>
        </p:txBody>
      </p:sp>
      <p:sp>
        <p:nvSpPr>
          <p:cNvPr id="4" name="TextBox 3"/>
          <p:cNvSpPr txBox="1"/>
          <p:nvPr/>
        </p:nvSpPr>
        <p:spPr>
          <a:xfrm>
            <a:off x="1149927" y="3051312"/>
            <a:ext cx="9892145" cy="3416320"/>
          </a:xfrm>
          <a:prstGeom prst="rect">
            <a:avLst/>
          </a:prstGeom>
          <a:noFill/>
        </p:spPr>
        <p:txBody>
          <a:bodyPr wrap="square" rtlCol="0">
            <a:spAutoFit/>
          </a:bodyPr>
          <a:lstStyle/>
          <a:p>
            <a:r>
              <a:rPr lang="en-US" sz="2400" b="1" dirty="0" err="1">
                <a:solidFill>
                  <a:srgbClr val="0070C0"/>
                </a:solidFill>
                <a:latin typeface="Consolas" panose="020B0609020204030204" pitchFamily="49" charset="0"/>
                <a:cs typeface="Consolas" panose="020B0609020204030204" pitchFamily="49" charset="0"/>
              </a:rPr>
              <a:t>async</a:t>
            </a:r>
            <a:r>
              <a:rPr lang="en-US" sz="2400" b="1" dirty="0">
                <a:solidFill>
                  <a:srgbClr val="0070C0"/>
                </a:solidFill>
                <a:latin typeface="Consolas" panose="020B0609020204030204" pitchFamily="49" charset="0"/>
                <a:cs typeface="Consolas" panose="020B0609020204030204" pitchFamily="49" charset="0"/>
              </a:rPr>
              <a:t> function </a:t>
            </a:r>
            <a:r>
              <a:rPr lang="en-US" sz="2400" b="1" dirty="0" err="1">
                <a:latin typeface="Consolas" panose="020B0609020204030204" pitchFamily="49" charset="0"/>
                <a:cs typeface="Consolas" panose="020B0609020204030204" pitchFamily="49" charset="0"/>
              </a:rPr>
              <a:t>chainAnimationsAsync</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elem</a:t>
            </a:r>
            <a:r>
              <a:rPr lang="en-US" sz="2400" b="1" dirty="0">
                <a:latin typeface="Consolas" panose="020B0609020204030204" pitchFamily="49" charset="0"/>
                <a:cs typeface="Consolas" panose="020B0609020204030204" pitchFamily="49" charset="0"/>
              </a:rPr>
              <a:t>, animations) {</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var</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ret = </a:t>
            </a:r>
            <a:r>
              <a:rPr lang="en-US" sz="2400" b="1" dirty="0">
                <a:solidFill>
                  <a:srgbClr val="0070C0"/>
                </a:solidFill>
                <a:latin typeface="Consolas" panose="020B0609020204030204" pitchFamily="49" charset="0"/>
                <a:cs typeface="Consolas" panose="020B0609020204030204" pitchFamily="49" charset="0"/>
              </a:rPr>
              <a:t>null</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try</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for</a:t>
            </a:r>
            <a:r>
              <a:rPr lang="en-US" sz="2400" b="1" dirty="0" smtClean="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var</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anim</a:t>
            </a:r>
            <a:r>
              <a:rPr lang="en-US" sz="2400" b="1" dirty="0">
                <a:latin typeface="Consolas" panose="020B0609020204030204" pitchFamily="49" charset="0"/>
                <a:cs typeface="Consolas" panose="020B0609020204030204" pitchFamily="49" charset="0"/>
              </a:rPr>
              <a:t> of animations) {</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ret </a:t>
            </a:r>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await</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anim</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elem</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a:t>
            </a:r>
            <a:endParaRPr lang="en-US" sz="2400" b="1"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catch</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e) { </a:t>
            </a:r>
            <a:r>
              <a:rPr lang="en-US" sz="2400" b="1" dirty="0">
                <a:solidFill>
                  <a:schemeClr val="accent4"/>
                </a:solidFill>
                <a:latin typeface="Consolas" panose="020B0609020204030204" pitchFamily="49" charset="0"/>
                <a:cs typeface="Consolas" panose="020B0609020204030204" pitchFamily="49" charset="0"/>
              </a:rPr>
              <a:t>/* ignore and keep going */ </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return</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ret;</a:t>
            </a:r>
          </a:p>
          <a:p>
            <a:r>
              <a:rPr lang="en-US" sz="2400" b="1" dirty="0">
                <a:latin typeface="Consolas" panose="020B0609020204030204" pitchFamily="49" charset="0"/>
                <a:cs typeface="Consolas" panose="020B0609020204030204" pitchFamily="49" charset="0"/>
              </a:rPr>
              <a:t>}</a:t>
            </a:r>
          </a:p>
        </p:txBody>
      </p:sp>
      <p:sp>
        <p:nvSpPr>
          <p:cNvPr id="5" name="TextBox 4"/>
          <p:cNvSpPr txBox="1"/>
          <p:nvPr/>
        </p:nvSpPr>
        <p:spPr>
          <a:xfrm>
            <a:off x="6386945" y="6331527"/>
            <a:ext cx="5583382" cy="646331"/>
          </a:xfrm>
          <a:prstGeom prst="rect">
            <a:avLst/>
          </a:prstGeom>
          <a:noFill/>
        </p:spPr>
        <p:txBody>
          <a:bodyPr wrap="square" rtlCol="0">
            <a:spAutoFit/>
          </a:bodyPr>
          <a:lstStyle/>
          <a:p>
            <a:r>
              <a:rPr lang="en-US" b="1" u="sng" dirty="0"/>
              <a:t>https://github.com/lukehoban/ecmascript-asyncawait</a:t>
            </a:r>
          </a:p>
          <a:p>
            <a:endParaRPr lang="en-US" b="1" u="sng" dirty="0"/>
          </a:p>
        </p:txBody>
      </p:sp>
    </p:spTree>
    <p:extLst>
      <p:ext uri="{BB962C8B-B14F-4D97-AF65-F5344CB8AC3E}">
        <p14:creationId xmlns:p14="http://schemas.microsoft.com/office/powerpoint/2010/main" val="323071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237" y="1524000"/>
            <a:ext cx="6867525" cy="3810000"/>
          </a:xfrm>
          <a:prstGeom prst="rect">
            <a:avLst/>
          </a:prstGeom>
        </p:spPr>
      </p:pic>
      <p:sp>
        <p:nvSpPr>
          <p:cNvPr id="7" name="Oval 6"/>
          <p:cNvSpPr/>
          <p:nvPr/>
        </p:nvSpPr>
        <p:spPr>
          <a:xfrm>
            <a:off x="597999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37110"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6031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24716"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756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 with Observables and Generators…</a:t>
            </a:r>
            <a:endParaRPr lang="en-US" dirty="0"/>
          </a:p>
        </p:txBody>
      </p:sp>
      <p:sp>
        <p:nvSpPr>
          <p:cNvPr id="3" name="Content Placeholder 2"/>
          <p:cNvSpPr>
            <a:spLocks noGrp="1"/>
          </p:cNvSpPr>
          <p:nvPr>
            <p:ph idx="1"/>
          </p:nvPr>
        </p:nvSpPr>
        <p:spPr/>
        <p:txBody>
          <a:bodyPr/>
          <a:lstStyle/>
          <a:p>
            <a:r>
              <a:rPr lang="en-US" sz="2800" dirty="0" err="1" smtClean="0"/>
              <a:t>RxJS</a:t>
            </a:r>
            <a:r>
              <a:rPr lang="en-US" sz="2800" dirty="0" smtClean="0"/>
              <a:t> and Generators</a:t>
            </a:r>
            <a:endParaRPr lang="en-US" sz="2800" dirty="0"/>
          </a:p>
          <a:p>
            <a:pPr lvl="1"/>
            <a:r>
              <a:rPr lang="en-US" dirty="0" smtClean="0"/>
              <a:t>Adds </a:t>
            </a:r>
            <a:r>
              <a:rPr lang="en-US" dirty="0" err="1" smtClean="0"/>
              <a:t>async</a:t>
            </a:r>
            <a:r>
              <a:rPr lang="en-US" dirty="0" smtClean="0"/>
              <a:t> /await capabilities to single value Observables</a:t>
            </a:r>
          </a:p>
          <a:p>
            <a:pPr lvl="1"/>
            <a:r>
              <a:rPr lang="en-US" dirty="0" smtClean="0"/>
              <a:t>Available in any runtime that has Generators</a:t>
            </a:r>
            <a:endParaRPr lang="en-US" dirty="0"/>
          </a:p>
        </p:txBody>
      </p:sp>
      <p:sp>
        <p:nvSpPr>
          <p:cNvPr id="4" name="TextBox 3"/>
          <p:cNvSpPr txBox="1"/>
          <p:nvPr/>
        </p:nvSpPr>
        <p:spPr>
          <a:xfrm>
            <a:off x="1149927" y="3051312"/>
            <a:ext cx="9892145" cy="2677656"/>
          </a:xfrm>
          <a:prstGeom prst="rect">
            <a:avLst/>
          </a:prstGeom>
          <a:noFill/>
        </p:spPr>
        <p:txBody>
          <a:bodyPr wrap="square" rtlCol="0">
            <a:spAutoFit/>
          </a:bodyPr>
          <a:lstStyle/>
          <a:p>
            <a:r>
              <a:rPr lang="en-US" sz="2400" b="1" dirty="0" err="1">
                <a:latin typeface="Consolas" panose="020B0609020204030204" pitchFamily="49" charset="0"/>
                <a:cs typeface="Consolas" panose="020B0609020204030204" pitchFamily="49" charset="0"/>
              </a:rPr>
              <a:t>Rx.spawn</a:t>
            </a:r>
            <a:r>
              <a:rPr lang="en-US" sz="2400" b="1" dirty="0">
                <a:latin typeface="Consolas" panose="020B0609020204030204" pitchFamily="49" charset="0"/>
                <a:cs typeface="Consolas" panose="020B0609020204030204" pitchFamily="49" charset="0"/>
              </a:rPr>
              <a:t>(</a:t>
            </a:r>
            <a:r>
              <a:rPr lang="en-US" sz="2400" b="1" dirty="0">
                <a:solidFill>
                  <a:srgbClr val="0070C0"/>
                </a:solidFill>
                <a:latin typeface="Consolas" panose="020B0609020204030204" pitchFamily="49" charset="0"/>
                <a:cs typeface="Consolas" panose="020B0609020204030204" pitchFamily="49" charset="0"/>
              </a:rPr>
              <a:t>function</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var</a:t>
            </a:r>
            <a:r>
              <a:rPr lang="en-US" sz="2400" b="1" dirty="0">
                <a:latin typeface="Consolas" panose="020B0609020204030204" pitchFamily="49" charset="0"/>
                <a:cs typeface="Consolas" panose="020B0609020204030204" pitchFamily="49" charset="0"/>
              </a:rPr>
              <a:t> result = </a:t>
            </a:r>
            <a:r>
              <a:rPr lang="en-US" sz="2400" b="1" dirty="0">
                <a:solidFill>
                  <a:srgbClr val="0070C0"/>
                </a:solidFill>
                <a:latin typeface="Consolas" panose="020B0609020204030204" pitchFamily="49" charset="0"/>
                <a:cs typeface="Consolas" panose="020B0609020204030204" pitchFamily="49" charset="0"/>
              </a:rPr>
              <a:t>yield</a:t>
            </a:r>
            <a:r>
              <a:rPr lang="en-US" sz="2400" b="1" dirty="0">
                <a:latin typeface="Consolas" panose="020B0609020204030204" pitchFamily="49" charset="0"/>
                <a:cs typeface="Consolas" panose="020B0609020204030204" pitchFamily="49" charset="0"/>
              </a:rPr>
              <a:t> get(</a:t>
            </a:r>
            <a:r>
              <a:rPr lang="en-US" sz="2400" b="1" dirty="0">
                <a:solidFill>
                  <a:srgbClr val="C00000"/>
                </a:solidFill>
                <a:latin typeface="Consolas" panose="020B0609020204030204" pitchFamily="49" charset="0"/>
                <a:cs typeface="Consolas" panose="020B0609020204030204" pitchFamily="49" charset="0"/>
              </a:rPr>
              <a:t>'http://buildstuff.lt'</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.retry(3)</a:t>
            </a:r>
          </a:p>
          <a:p>
            <a:r>
              <a:rPr lang="en-US" sz="2400" b="1" dirty="0">
                <a:latin typeface="Consolas" panose="020B0609020204030204" pitchFamily="49" charset="0"/>
                <a:cs typeface="Consolas" panose="020B0609020204030204" pitchFamily="49" charset="0"/>
              </a:rPr>
              <a:t>    .catch(</a:t>
            </a:r>
            <a:r>
              <a:rPr lang="en-US" sz="2400" b="1" dirty="0" err="1">
                <a:latin typeface="Consolas" panose="020B0609020204030204" pitchFamily="49" charset="0"/>
                <a:cs typeface="Consolas" panose="020B0609020204030204" pitchFamily="49" charset="0"/>
              </a:rPr>
              <a:t>cachedVersion</a:t>
            </a:r>
            <a:r>
              <a:rPr lang="en-US" sz="2400" b="1" dirty="0">
                <a:latin typeface="Consolas" panose="020B0609020204030204" pitchFamily="49" charset="0"/>
                <a:cs typeface="Consolas" panose="020B0609020204030204" pitchFamily="49" charset="0"/>
              </a:rPr>
              <a:t>);</a:t>
            </a:r>
          </a:p>
          <a:p>
            <a:endParaRPr lang="en-US" sz="2400" b="1"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  console.log(result);</a:t>
            </a:r>
          </a:p>
          <a:p>
            <a:r>
              <a:rPr lang="en-US" sz="2400" b="1" dirty="0">
                <a:latin typeface="Consolas" panose="020B0609020204030204" pitchFamily="49" charset="0"/>
                <a:cs typeface="Consolas" panose="020B0609020204030204" pitchFamily="49" charset="0"/>
              </a:rPr>
              <a:t>}());</a:t>
            </a:r>
          </a:p>
        </p:txBody>
      </p:sp>
      <p:pic>
        <p:nvPicPr>
          <p:cNvPr id="6" name="Picture 2" descr="KittehTby Andrew Bro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3749" y="4026014"/>
            <a:ext cx="3361898" cy="2806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1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Generators</a:t>
            </a:r>
            <a:endParaRPr lang="en-US" dirty="0"/>
          </a:p>
        </p:txBody>
      </p:sp>
      <p:sp>
        <p:nvSpPr>
          <p:cNvPr id="4" name="Content Placeholder 4"/>
          <p:cNvSpPr>
            <a:spLocks noGrp="1"/>
          </p:cNvSpPr>
          <p:nvPr>
            <p:ph idx="1"/>
          </p:nvPr>
        </p:nvSpPr>
        <p:spPr/>
        <p:txBody>
          <a:bodyPr/>
          <a:lstStyle/>
          <a:p>
            <a:r>
              <a:rPr lang="en-US" sz="2800" dirty="0" smtClean="0"/>
              <a:t>ES7 and Beyond!</a:t>
            </a:r>
            <a:endParaRPr lang="en-US" sz="2800" dirty="0"/>
          </a:p>
          <a:p>
            <a:pPr lvl="1"/>
            <a:r>
              <a:rPr lang="en-US" dirty="0" smtClean="0"/>
              <a:t>First class events in the JavaScript runtime</a:t>
            </a:r>
          </a:p>
          <a:p>
            <a:pPr lvl="1"/>
            <a:r>
              <a:rPr lang="en-US" dirty="0" smtClean="0"/>
              <a:t>Proposed in June 2014 at TC39</a:t>
            </a:r>
          </a:p>
          <a:p>
            <a:pPr lvl="1"/>
            <a:endParaRPr lang="en-US" dirty="0" smtClean="0"/>
          </a:p>
          <a:p>
            <a:pPr lvl="2"/>
            <a:endParaRPr lang="en-US" dirty="0"/>
          </a:p>
          <a:p>
            <a:endParaRPr lang="en-US" dirty="0"/>
          </a:p>
        </p:txBody>
      </p:sp>
      <p:sp>
        <p:nvSpPr>
          <p:cNvPr id="5" name="TextBox 4"/>
          <p:cNvSpPr txBox="1"/>
          <p:nvPr/>
        </p:nvSpPr>
        <p:spPr>
          <a:xfrm>
            <a:off x="431370" y="3647057"/>
            <a:ext cx="11344993" cy="3046988"/>
          </a:xfrm>
          <a:prstGeom prst="rect">
            <a:avLst/>
          </a:prstGeom>
          <a:noFill/>
        </p:spPr>
        <p:txBody>
          <a:bodyPr wrap="square" rtlCol="0">
            <a:spAutoFit/>
          </a:bodyPr>
          <a:lstStyle/>
          <a:p>
            <a:r>
              <a:rPr lang="en-US" sz="2400" b="1" dirty="0" err="1">
                <a:solidFill>
                  <a:srgbClr val="0070C0"/>
                </a:solidFill>
                <a:latin typeface="Consolas" panose="020B0609020204030204" pitchFamily="49" charset="0"/>
                <a:cs typeface="Consolas" panose="020B0609020204030204" pitchFamily="49" charset="0"/>
              </a:rPr>
              <a:t>async</a:t>
            </a:r>
            <a:r>
              <a:rPr lang="en-US" sz="2400" b="1" dirty="0">
                <a:solidFill>
                  <a:srgbClr val="0070C0"/>
                </a:solidFill>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function</a:t>
            </a:r>
            <a:r>
              <a:rPr lang="en-US" sz="2400" b="1"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getDrags</a:t>
            </a:r>
            <a:r>
              <a:rPr lang="en-US" sz="2400" b="1" dirty="0" smtClean="0">
                <a:latin typeface="Consolas" panose="020B0609020204030204" pitchFamily="49" charset="0"/>
                <a:cs typeface="Consolas" panose="020B0609020204030204" pitchFamily="49" charset="0"/>
              </a:rPr>
              <a:t>(element</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for </a:t>
            </a:r>
            <a:r>
              <a:rPr lang="en-US" sz="2400" b="1" dirty="0" smtClean="0">
                <a:latin typeface="Consolas" panose="020B0609020204030204" pitchFamily="49" charset="0"/>
                <a:cs typeface="Consolas" panose="020B0609020204030204" pitchFamily="49" charset="0"/>
              </a:rPr>
              <a:t>(</a:t>
            </a:r>
            <a:r>
              <a:rPr lang="en-US" sz="2400" b="1" dirty="0">
                <a:solidFill>
                  <a:srgbClr val="0070C0"/>
                </a:solidFill>
                <a:latin typeface="Consolas" panose="020B0609020204030204" pitchFamily="49" charset="0"/>
                <a:cs typeface="Consolas" panose="020B0609020204030204" pitchFamily="49" charset="0"/>
              </a:rPr>
              <a:t>let</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mouseDown</a:t>
            </a:r>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on</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element.mouseDowns</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for</a:t>
            </a:r>
            <a:r>
              <a:rPr lang="en-US" sz="2400" b="1" dirty="0" smtClean="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let</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mouseMove</a:t>
            </a:r>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on</a:t>
            </a:r>
            <a:r>
              <a:rPr lang="en-US" sz="2400" b="1" dirty="0">
                <a:latin typeface="Consolas" panose="020B0609020204030204" pitchFamily="49" charset="0"/>
                <a:cs typeface="Consolas" panose="020B0609020204030204" pitchFamily="49" charset="0"/>
              </a:rPr>
              <a:t>		</a:t>
            </a:r>
          </a:p>
          <a:p>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document.mouseMoves.takeUntil</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document.mouseUps</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yield</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mouseMove</a:t>
            </a:r>
            <a:r>
              <a:rPr lang="en-US" sz="2400" b="1" dirty="0">
                <a:latin typeface="Consolas" panose="020B0609020204030204" pitchFamily="49" charset="0"/>
                <a:cs typeface="Consolas" panose="020B0609020204030204" pitchFamily="49" charset="0"/>
              </a:rPr>
              <a:t>;	</a:t>
            </a:r>
          </a:p>
          <a:p>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a:t>
            </a:r>
          </a:p>
        </p:txBody>
      </p:sp>
      <p:sp>
        <p:nvSpPr>
          <p:cNvPr id="6" name="TextBox 5"/>
          <p:cNvSpPr txBox="1"/>
          <p:nvPr/>
        </p:nvSpPr>
        <p:spPr>
          <a:xfrm>
            <a:off x="5638800" y="6176963"/>
            <a:ext cx="6359236" cy="369332"/>
          </a:xfrm>
          <a:prstGeom prst="rect">
            <a:avLst/>
          </a:prstGeom>
          <a:noFill/>
        </p:spPr>
        <p:txBody>
          <a:bodyPr wrap="square" rtlCol="0">
            <a:spAutoFit/>
          </a:bodyPr>
          <a:lstStyle/>
          <a:p>
            <a:r>
              <a:rPr lang="en-US" b="1" u="sng" dirty="0"/>
              <a:t>http://esdiscuss.org/notes/2014-06/async%20generators.pdf</a:t>
            </a:r>
          </a:p>
        </p:txBody>
      </p:sp>
    </p:spTree>
    <p:extLst>
      <p:ext uri="{BB962C8B-B14F-4D97-AF65-F5344CB8AC3E}">
        <p14:creationId xmlns:p14="http://schemas.microsoft.com/office/powerpoint/2010/main" val="159430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12219431" cy="6673755"/>
          </a:xfrm>
          <a:prstGeom prst="rect">
            <a:avLst/>
          </a:prstGeom>
        </p:spPr>
      </p:pic>
      <p:sp>
        <p:nvSpPr>
          <p:cNvPr id="5" name="TextBox 4"/>
          <p:cNvSpPr txBox="1"/>
          <p:nvPr/>
        </p:nvSpPr>
        <p:spPr>
          <a:xfrm>
            <a:off x="1050878" y="6462925"/>
            <a:ext cx="9262373" cy="369332"/>
          </a:xfrm>
          <a:prstGeom prst="rect">
            <a:avLst/>
          </a:prstGeom>
          <a:noFill/>
        </p:spPr>
        <p:txBody>
          <a:bodyPr wrap="square" rtlCol="0">
            <a:spAutoFit/>
          </a:bodyPr>
          <a:lstStyle/>
          <a:p>
            <a:pPr algn="ctr"/>
            <a:r>
              <a:rPr lang="en-US" u="sng" dirty="0"/>
              <a:t>http://jhusain.github.io/learnrx/</a:t>
            </a:r>
          </a:p>
        </p:txBody>
      </p:sp>
    </p:spTree>
    <p:extLst>
      <p:ext uri="{BB962C8B-B14F-4D97-AF65-F5344CB8AC3E}">
        <p14:creationId xmlns:p14="http://schemas.microsoft.com/office/powerpoint/2010/main" val="125539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rgbClr val="ECECE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7421" y="119062"/>
            <a:ext cx="11853862" cy="6540832"/>
          </a:xfrm>
          <a:prstGeom prst="rect">
            <a:avLst/>
          </a:prstGeom>
        </p:spPr>
      </p:pic>
      <p:sp>
        <p:nvSpPr>
          <p:cNvPr id="5" name="TextBox 4"/>
          <p:cNvSpPr txBox="1"/>
          <p:nvPr/>
        </p:nvSpPr>
        <p:spPr>
          <a:xfrm>
            <a:off x="1050878" y="6462925"/>
            <a:ext cx="9262373" cy="369332"/>
          </a:xfrm>
          <a:prstGeom prst="rect">
            <a:avLst/>
          </a:prstGeom>
          <a:noFill/>
        </p:spPr>
        <p:txBody>
          <a:bodyPr wrap="square" rtlCol="0">
            <a:spAutoFit/>
          </a:bodyPr>
          <a:lstStyle/>
          <a:p>
            <a:pPr algn="ctr"/>
            <a:r>
              <a:rPr lang="en-US" u="sng" dirty="0" smtClean="0"/>
              <a:t>http://www.rxmarbles.com/</a:t>
            </a:r>
            <a:endParaRPr lang="en-US" u="sng" dirty="0"/>
          </a:p>
        </p:txBody>
      </p:sp>
    </p:spTree>
    <p:extLst>
      <p:ext uri="{BB962C8B-B14F-4D97-AF65-F5344CB8AC3E}">
        <p14:creationId xmlns:p14="http://schemas.microsoft.com/office/powerpoint/2010/main" val="132265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DIO_feat_Tenacious_D_Push">
            <a:hlinkClick r:id="" action="ppaction://media"/>
          </p:cNvPr>
          <p:cNvPicPr>
            <a:picLocks noGrp="1" noChangeAspect="1"/>
          </p:cNvPicPr>
          <p:nvPr>
            <p:ph idx="1"/>
            <a:videoFile r:link="rId1"/>
            <p:extLst>
              <p:ext uri="{DAA4B4D4-6D71-4841-9C94-3DE7FCFB9230}">
                <p14:media xmlns:p14="http://schemas.microsoft.com/office/powerpoint/2010/main" r:embed="rId2">
                  <p14:trim st="297656"/>
                  <p14:bmkLst>
                    <p14:bmk name="Bookmark 1" time="297829.5281"/>
                  </p14:bmkLst>
                </p14:media>
              </p:ext>
            </p:extLst>
          </p:nvPr>
        </p:nvPicPr>
        <p:blipFill>
          <a:blip r:embed="rId4"/>
          <a:stretch>
            <a:fillRect/>
          </a:stretch>
        </p:blipFill>
        <p:spPr>
          <a:xfrm>
            <a:off x="2062480" y="398362"/>
            <a:ext cx="8323811" cy="6242859"/>
          </a:xfrm>
        </p:spPr>
      </p:pic>
    </p:spTree>
    <p:extLst>
      <p:ext uri="{BB962C8B-B14F-4D97-AF65-F5344CB8AC3E}">
        <p14:creationId xmlns:p14="http://schemas.microsoft.com/office/powerpoint/2010/main" val="10588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fullScrn="1">
              <p:cMediaNode vol="80000">
                <p:cTn id="2"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7214950" y="2610270"/>
            <a:ext cx="1335622" cy="954107"/>
          </a:xfrm>
          <a:prstGeom prst="rect">
            <a:avLst/>
          </a:prstGeom>
          <a:noFill/>
        </p:spPr>
        <p:txBody>
          <a:bodyPr wrap="none" rtlCol="0">
            <a:spAutoFit/>
          </a:bodyPr>
          <a:lstStyle/>
          <a:p>
            <a:r>
              <a:rPr lang="en-US" sz="5600" dirty="0" smtClean="0">
                <a:latin typeface="Franklin Gothic Demi Cond" panose="020B0706030402020204" pitchFamily="34" charset="0"/>
                <a:ea typeface="Segoe UI" pitchFamily="34" charset="0"/>
                <a:cs typeface="Segoe UI" pitchFamily="34" charset="0"/>
              </a:rPr>
              <a:t>(Rx)</a:t>
            </a:r>
            <a:endParaRPr lang="en-US" sz="5600" dirty="0">
              <a:latin typeface="Franklin Gothic Demi Cond" panose="020B0706030402020204" pitchFamily="34" charset="0"/>
              <a:ea typeface="Segoe UI" pitchFamily="34" charset="0"/>
              <a:cs typeface="Segoe UI" pitchFamily="34" charset="0"/>
            </a:endParaRPr>
          </a:p>
        </p:txBody>
      </p:sp>
      <p:sp>
        <p:nvSpPr>
          <p:cNvPr id="7" name="TextBox 6"/>
          <p:cNvSpPr txBox="1"/>
          <p:nvPr/>
        </p:nvSpPr>
        <p:spPr>
          <a:xfrm>
            <a:off x="4273653" y="3706854"/>
            <a:ext cx="7218217" cy="954107"/>
          </a:xfrm>
          <a:prstGeom prst="rect">
            <a:avLst/>
          </a:prstGeom>
          <a:noFill/>
        </p:spPr>
        <p:txBody>
          <a:bodyPr wrap="square" rtlCol="0">
            <a:spAutoFit/>
          </a:bodyPr>
          <a:lstStyle/>
          <a:p>
            <a:pPr algn="ctr"/>
            <a:r>
              <a:rPr lang="en-US" sz="2800" dirty="0">
                <a:solidFill>
                  <a:schemeClr val="bg1">
                    <a:lumMod val="50000"/>
                  </a:schemeClr>
                </a:solidFill>
                <a:cs typeface="Consolas" panose="020B0609020204030204" pitchFamily="49" charset="0"/>
              </a:rPr>
              <a:t>@</a:t>
            </a:r>
            <a:r>
              <a:rPr lang="en-US" sz="2800" dirty="0" err="1">
                <a:solidFill>
                  <a:schemeClr val="bg1">
                    <a:lumMod val="50000"/>
                  </a:schemeClr>
                </a:solidFill>
                <a:cs typeface="Consolas" panose="020B0609020204030204" pitchFamily="49" charset="0"/>
              </a:rPr>
              <a:t>ReactiveX</a:t>
            </a:r>
            <a:endParaRPr lang="en-US" sz="2800" dirty="0">
              <a:solidFill>
                <a:schemeClr val="bg1">
                  <a:lumMod val="50000"/>
                </a:schemeClr>
              </a:solidFill>
              <a:cs typeface="Consolas" panose="020B0609020204030204" pitchFamily="49" charset="0"/>
            </a:endParaRPr>
          </a:p>
          <a:p>
            <a:pPr algn="ctr"/>
            <a:r>
              <a:rPr lang="en-US" sz="2800" u="sng" dirty="0" smtClean="0">
                <a:solidFill>
                  <a:schemeClr val="bg1">
                    <a:lumMod val="50000"/>
                  </a:schemeClr>
                </a:solidFill>
                <a:cs typeface="Consolas" panose="020B0609020204030204" pitchFamily="49" charset="0"/>
              </a:rPr>
              <a:t>http://reactivex.io</a:t>
            </a:r>
            <a:endParaRPr lang="en-US" sz="2800" u="sng" dirty="0">
              <a:solidFill>
                <a:schemeClr val="bg1">
                  <a:lumMod val="50000"/>
                </a:schemeClr>
              </a:solidFill>
              <a:cs typeface="Consolas" panose="020B0609020204030204" pitchFamily="49"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02" y="1384408"/>
            <a:ext cx="3528751" cy="3528751"/>
          </a:xfrm>
          <a:prstGeom prst="rect">
            <a:avLst/>
          </a:prstGeom>
        </p:spPr>
      </p:pic>
      <p:sp>
        <p:nvSpPr>
          <p:cNvPr id="2" name="TextBox 1"/>
          <p:cNvSpPr txBox="1"/>
          <p:nvPr/>
        </p:nvSpPr>
        <p:spPr>
          <a:xfrm>
            <a:off x="5008729" y="1656163"/>
            <a:ext cx="6264322" cy="954107"/>
          </a:xfrm>
          <a:prstGeom prst="rect">
            <a:avLst/>
          </a:prstGeom>
          <a:noFill/>
        </p:spPr>
        <p:txBody>
          <a:bodyPr wrap="square" rtlCol="0">
            <a:spAutoFit/>
          </a:bodyPr>
          <a:lstStyle/>
          <a:p>
            <a:r>
              <a:rPr lang="en-US" sz="5600" dirty="0" smtClean="0"/>
              <a:t>Reactive Extensions</a:t>
            </a:r>
            <a:endParaRPr lang="en-US" sz="5600" dirty="0"/>
          </a:p>
        </p:txBody>
      </p:sp>
    </p:spTree>
    <p:extLst>
      <p:ext uri="{BB962C8B-B14F-4D97-AF65-F5344CB8AC3E}">
        <p14:creationId xmlns:p14="http://schemas.microsoft.com/office/powerpoint/2010/main" val="1761214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6.25E-7 0.00394 L 0.07005 0.03357 C 0.08463 0.04028 0.10651 0.04422 0.12956 0.04422 C 0.15586 0.04422 0.17682 0.04028 0.19141 0.03357 L 0.26172 0.00394 " pathEditMode="relative" rAng="0" ptsTypes="AAAAA">
                                      <p:cBhvr>
                                        <p:cTn id="6" dur="1000" fill="hold"/>
                                        <p:tgtEl>
                                          <p:spTgt spid="6"/>
                                        </p:tgtEl>
                                        <p:attrNameLst>
                                          <p:attrName>ppt_x</p:attrName>
                                          <p:attrName>ppt_y</p:attrName>
                                        </p:attrNameLst>
                                      </p:cBhvr>
                                      <p:rCtr x="13086"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457" y="0"/>
            <a:ext cx="9994280" cy="6858000"/>
          </a:xfrm>
          <a:prstGeom prst="rect">
            <a:avLst/>
          </a:prstGeom>
        </p:spPr>
      </p:pic>
    </p:spTree>
    <p:extLst>
      <p:ext uri="{BB962C8B-B14F-4D97-AF65-F5344CB8AC3E}">
        <p14:creationId xmlns:p14="http://schemas.microsoft.com/office/powerpoint/2010/main" val="328975195"/>
      </p:ext>
    </p:extLst>
  </p:cSld>
  <p:clrMapOvr>
    <a:masterClrMapping/>
  </p:clrMapOvr>
  <p:transition spd="slow">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2" descr="http://img.talkandroid.com/uploads/2014/06/netflix-logo-450x4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59" y="1026694"/>
            <a:ext cx="4286250" cy="42862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517408" y="2210938"/>
            <a:ext cx="7246961" cy="707886"/>
          </a:xfrm>
          <a:prstGeom prst="rect">
            <a:avLst/>
          </a:prstGeom>
          <a:noFill/>
        </p:spPr>
        <p:txBody>
          <a:bodyPr wrap="square" rtlCol="0">
            <a:spAutoFit/>
          </a:bodyPr>
          <a:lstStyle/>
          <a:p>
            <a:r>
              <a:rPr lang="en-US" sz="4000" dirty="0" smtClean="0">
                <a:solidFill>
                  <a:schemeClr val="bg1"/>
                </a:solidFill>
              </a:rPr>
              <a:t>Stream Movies From Any Device</a:t>
            </a:r>
            <a:endParaRPr lang="en-US" sz="4000" dirty="0">
              <a:solidFill>
                <a:schemeClr val="bg1"/>
              </a:solidFill>
            </a:endParaRPr>
          </a:p>
        </p:txBody>
      </p:sp>
      <p:sp>
        <p:nvSpPr>
          <p:cNvPr id="9" name="TextBox 8"/>
          <p:cNvSpPr txBox="1"/>
          <p:nvPr/>
        </p:nvSpPr>
        <p:spPr>
          <a:xfrm>
            <a:off x="4517409" y="3550693"/>
            <a:ext cx="7246961" cy="1292662"/>
          </a:xfrm>
          <a:prstGeom prst="rect">
            <a:avLst/>
          </a:prstGeom>
          <a:noFill/>
        </p:spPr>
        <p:txBody>
          <a:bodyPr wrap="square" rtlCol="0">
            <a:spAutoFit/>
          </a:bodyPr>
          <a:lstStyle/>
          <a:p>
            <a:r>
              <a:rPr lang="en-US" sz="7800" dirty="0" smtClean="0">
                <a:solidFill>
                  <a:schemeClr val="accent1"/>
                </a:solidFill>
              </a:rPr>
              <a:t>1/3</a:t>
            </a:r>
            <a:r>
              <a:rPr lang="en-US" sz="4000" dirty="0" smtClean="0">
                <a:solidFill>
                  <a:schemeClr val="bg1"/>
                </a:solidFill>
              </a:rPr>
              <a:t> of US Broadband Traffic</a:t>
            </a:r>
            <a:endParaRPr lang="en-US" sz="4000" dirty="0">
              <a:solidFill>
                <a:schemeClr val="bg1"/>
              </a:solidFill>
            </a:endParaRPr>
          </a:p>
        </p:txBody>
      </p:sp>
    </p:spTree>
    <p:extLst>
      <p:ext uri="{BB962C8B-B14F-4D97-AF65-F5344CB8AC3E}">
        <p14:creationId xmlns:p14="http://schemas.microsoft.com/office/powerpoint/2010/main" val="29023089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2">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win8platform.pptx" id="{16664918-F6A6-4CA4-ADF1-9EA3B8635115}" vid="{6DA9D22E-ADE1-468A-87E2-1D55A7A06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11495</TotalTime>
  <Words>5896</Words>
  <Application>Microsoft Office PowerPoint</Application>
  <PresentationFormat>Widescreen</PresentationFormat>
  <Paragraphs>701</Paragraphs>
  <Slides>64</Slides>
  <Notes>58</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64</vt:i4>
      </vt:variant>
    </vt:vector>
  </HeadingPairs>
  <TitlesOfParts>
    <vt:vector size="81" baseType="lpstr">
      <vt:lpstr>Arial</vt:lpstr>
      <vt:lpstr>Arial Black</vt:lpstr>
      <vt:lpstr>Avenir Medium</vt:lpstr>
      <vt:lpstr>Calibri</vt:lpstr>
      <vt:lpstr>Consolas</vt:lpstr>
      <vt:lpstr>Franklin Gothic Demi</vt:lpstr>
      <vt:lpstr>Franklin Gothic Demi Cond</vt:lpstr>
      <vt:lpstr>Franklin Gothic Medium</vt:lpstr>
      <vt:lpstr>MS Shell Dlg 2</vt:lpstr>
      <vt:lpstr>Museo Sans 500</vt:lpstr>
      <vt:lpstr>Segoe UI</vt:lpstr>
      <vt:lpstr>Segoe UI Light</vt:lpstr>
      <vt:lpstr>Segoe UI Semibold</vt:lpstr>
      <vt:lpstr>Segoe WP</vt:lpstr>
      <vt:lpstr>Times New Roman</vt:lpstr>
      <vt:lpstr>Wingdings</vt:lpstr>
      <vt:lpstr>1_Office Theme</vt:lpstr>
      <vt:lpstr>Exploring the Reactive Extensions for JavaScript</vt:lpstr>
      <vt:lpstr>PowerPoint Presentation</vt:lpstr>
      <vt:lpstr>Or "I thought I had a problem. I thought to myself, "I know, I'll solve it with promises and events!". have Now problems. two I </vt:lpstr>
      <vt:lpstr>PowerPoint Presentation</vt:lpstr>
      <vt:lpstr>Principal SDE Open Sourcerer @mattpodwysocki github.com/mattpodwysocki</vt:lpstr>
      <vt:lpstr>PowerPoint Presentation</vt:lpstr>
      <vt:lpstr>PowerPoint Presentation</vt:lpstr>
      <vt:lpstr>PowerPoint Presentation</vt:lpstr>
      <vt:lpstr>PowerPoint Presentation</vt:lpstr>
      <vt:lpstr>PowerPoint Presentation</vt:lpstr>
      <vt:lpstr>The Netflix App is Asynchronous</vt:lpstr>
      <vt:lpstr>Two Years Ago…</vt:lpstr>
      <vt:lpstr>Today at Netflix</vt:lpstr>
      <vt:lpstr>Real-Time is Everywhere…</vt:lpstr>
      <vt:lpstr>Let’s Face It, Asynchronous Programming is Awful!</vt:lpstr>
      <vt:lpstr>“We choose to go to solve asynchronous programming and do the other things, not because they are easy, but because they are hard”</vt:lpstr>
      <vt:lpstr>Callback Hell</vt:lpstr>
      <vt:lpstr>PowerPoint Presentation</vt:lpstr>
      <vt:lpstr>Events and the Enemy of the State</vt:lpstr>
      <vt:lpstr>PowerPoint Presentation</vt:lpstr>
      <vt:lpstr>PowerPoint Presentation</vt:lpstr>
      <vt:lpstr>PowerPoint Presentation</vt:lpstr>
      <vt:lpstr>PowerPoint Presentation</vt:lpstr>
      <vt:lpstr>PowerPoint Presentation</vt:lpstr>
      <vt:lpstr>map()</vt:lpstr>
      <vt:lpstr>filter()</vt:lpstr>
      <vt:lpstr>concatAll()</vt:lpstr>
      <vt:lpstr>flatMap()</vt:lpstr>
      <vt:lpstr>Top-rated Movies Collection</vt:lpstr>
      <vt:lpstr>Top-rated Movies Collection</vt:lpstr>
      <vt:lpstr>PowerPoint Presentation</vt:lpstr>
      <vt:lpstr>Mouse Drags Collection</vt:lpstr>
      <vt:lpstr>Mouse Drags Collection</vt:lpstr>
      <vt:lpstr>PowerPoint Presentation</vt:lpstr>
      <vt:lpstr>First-Class Asynchronous Values</vt:lpstr>
      <vt:lpstr>The General Theory of Reactivity</vt:lpstr>
      <vt:lpstr>What is Reactive Programming Anyhow?</vt:lpstr>
      <vt:lpstr>Functional Reactive Programming (FRP) is…</vt:lpstr>
      <vt:lpstr>You already know how to do this….</vt:lpstr>
      <vt:lpstr>Netflix Search</vt:lpstr>
      <vt:lpstr>Autocomplete with Observables</vt:lpstr>
      <vt:lpstr>What exactly is Rx?</vt:lpstr>
      <vt:lpstr>Rx Grammar Police</vt:lpstr>
      <vt:lpstr>What exactly is Rx?</vt:lpstr>
      <vt:lpstr>Observables - Querying UI Events</vt:lpstr>
      <vt:lpstr>Observables - Querying UI Events</vt:lpstr>
      <vt:lpstr>Observables - Querying UI Events</vt:lpstr>
      <vt:lpstr>PowerPoint Presentation</vt:lpstr>
      <vt:lpstr>Your Netflix Video Lists Netflix Row Update Polling</vt:lpstr>
      <vt:lpstr>Client: Polling for Row Updates </vt:lpstr>
      <vt:lpstr>Netflix Player</vt:lpstr>
      <vt:lpstr>Player Callback Hell</vt:lpstr>
      <vt:lpstr>Player With Observables</vt:lpstr>
      <vt:lpstr>What is Rx?</vt:lpstr>
      <vt:lpstr>The Role of Schedulers</vt:lpstr>
      <vt:lpstr>Testing concurrent code: made easy!</vt:lpstr>
      <vt:lpstr>Observables and Backpressure</vt:lpstr>
      <vt:lpstr>PowerPoint Presentation</vt:lpstr>
      <vt:lpstr>Async/Await</vt:lpstr>
      <vt:lpstr>Async/Await with Observables and Generators…</vt:lpstr>
      <vt:lpstr>Async Generators</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8 Platform</dc:title>
  <dc:creator>Matthew Podwysocki</dc:creator>
  <cp:lastModifiedBy>Matthew Podwysocki</cp:lastModifiedBy>
  <cp:revision>549</cp:revision>
  <dcterms:created xsi:type="dcterms:W3CDTF">2013-09-10T21:26:31Z</dcterms:created>
  <dcterms:modified xsi:type="dcterms:W3CDTF">2015-02-24T17:48:31Z</dcterms:modified>
</cp:coreProperties>
</file>